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99"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88" r:id="rId24"/>
    <p:sldId id="289" r:id="rId25"/>
    <p:sldId id="284" r:id="rId26"/>
    <p:sldId id="285" r:id="rId27"/>
    <p:sldId id="286" r:id="rId28"/>
    <p:sldId id="287" r:id="rId29"/>
    <p:sldId id="278" r:id="rId30"/>
    <p:sldId id="279" r:id="rId31"/>
    <p:sldId id="280" r:id="rId32"/>
    <p:sldId id="281" r:id="rId33"/>
    <p:sldId id="290" r:id="rId34"/>
    <p:sldId id="291" r:id="rId35"/>
    <p:sldId id="292" r:id="rId36"/>
    <p:sldId id="295" r:id="rId37"/>
    <p:sldId id="293" r:id="rId38"/>
    <p:sldId id="294" r:id="rId39"/>
    <p:sldId id="296" r:id="rId40"/>
    <p:sldId id="297" r:id="rId41"/>
    <p:sldId id="29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717" autoAdjust="0"/>
  </p:normalViewPr>
  <p:slideViewPr>
    <p:cSldViewPr>
      <p:cViewPr>
        <p:scale>
          <a:sx n="66" d="100"/>
          <a:sy n="66" d="100"/>
        </p:scale>
        <p:origin x="-948"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50;&#1085;&#1080;&#1075;&#107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1050;&#1085;&#1080;&#1075;&#107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1050;&#1085;&#1080;&#1075;&#107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04531204432801"/>
          <c:y val="6.0092732310900274E-2"/>
          <c:w val="0.82071394721493152"/>
          <c:h val="0.79763907560335534"/>
        </c:manualLayout>
      </c:layout>
      <c:barChart>
        <c:barDir val="col"/>
        <c:grouping val="clustered"/>
        <c:varyColors val="0"/>
        <c:ser>
          <c:idx val="0"/>
          <c:order val="0"/>
          <c:tx>
            <c:strRef>
              <c:f>Лист1!$A$2</c:f>
              <c:strCache>
                <c:ptCount val="1"/>
                <c:pt idx="0">
                  <c:v>Buildings</c:v>
                </c:pt>
              </c:strCache>
            </c:strRef>
          </c:tx>
          <c:invertIfNegative val="0"/>
          <c:cat>
            <c:numRef>
              <c:f>Лист1!$B$1:$E$1</c:f>
              <c:numCache>
                <c:formatCode>General</c:formatCode>
                <c:ptCount val="4"/>
                <c:pt idx="0">
                  <c:v>2006</c:v>
                </c:pt>
                <c:pt idx="1">
                  <c:v>2007</c:v>
                </c:pt>
                <c:pt idx="2">
                  <c:v>2008</c:v>
                </c:pt>
                <c:pt idx="3">
                  <c:v>2009</c:v>
                </c:pt>
              </c:numCache>
            </c:numRef>
          </c:cat>
          <c:val>
            <c:numRef>
              <c:f>Лист1!$B$2:$E$2</c:f>
              <c:numCache>
                <c:formatCode>#,##0</c:formatCode>
                <c:ptCount val="4"/>
                <c:pt idx="0">
                  <c:v>19646</c:v>
                </c:pt>
                <c:pt idx="1">
                  <c:v>10196</c:v>
                </c:pt>
                <c:pt idx="2">
                  <c:v>34371</c:v>
                </c:pt>
                <c:pt idx="3">
                  <c:v>15687</c:v>
                </c:pt>
              </c:numCache>
            </c:numRef>
          </c:val>
        </c:ser>
        <c:ser>
          <c:idx val="1"/>
          <c:order val="1"/>
          <c:tx>
            <c:strRef>
              <c:f>Лист1!$A$3</c:f>
              <c:strCache>
                <c:ptCount val="1"/>
                <c:pt idx="0">
                  <c:v>Property</c:v>
                </c:pt>
              </c:strCache>
            </c:strRef>
          </c:tx>
          <c:invertIfNegative val="0"/>
          <c:cat>
            <c:numRef>
              <c:f>Лист1!$B$1:$E$1</c:f>
              <c:numCache>
                <c:formatCode>General</c:formatCode>
                <c:ptCount val="4"/>
                <c:pt idx="0">
                  <c:v>2006</c:v>
                </c:pt>
                <c:pt idx="1">
                  <c:v>2007</c:v>
                </c:pt>
                <c:pt idx="2">
                  <c:v>2008</c:v>
                </c:pt>
                <c:pt idx="3">
                  <c:v>2009</c:v>
                </c:pt>
              </c:numCache>
            </c:numRef>
          </c:cat>
          <c:val>
            <c:numRef>
              <c:f>Лист1!$B$3:$E$3</c:f>
              <c:numCache>
                <c:formatCode>#,##0</c:formatCode>
                <c:ptCount val="4"/>
                <c:pt idx="0">
                  <c:v>33116</c:v>
                </c:pt>
                <c:pt idx="1">
                  <c:v>14572</c:v>
                </c:pt>
                <c:pt idx="2">
                  <c:v>48014</c:v>
                </c:pt>
                <c:pt idx="3">
                  <c:v>29996</c:v>
                </c:pt>
              </c:numCache>
            </c:numRef>
          </c:val>
        </c:ser>
        <c:dLbls>
          <c:showLegendKey val="0"/>
          <c:showVal val="0"/>
          <c:showCatName val="0"/>
          <c:showSerName val="0"/>
          <c:showPercent val="0"/>
          <c:showBubbleSize val="0"/>
        </c:dLbls>
        <c:gapWidth val="150"/>
        <c:axId val="76894208"/>
        <c:axId val="76895744"/>
      </c:barChart>
      <c:catAx>
        <c:axId val="76894208"/>
        <c:scaling>
          <c:orientation val="minMax"/>
        </c:scaling>
        <c:delete val="0"/>
        <c:axPos val="b"/>
        <c:numFmt formatCode="General" sourceLinked="1"/>
        <c:majorTickMark val="out"/>
        <c:minorTickMark val="none"/>
        <c:tickLblPos val="nextTo"/>
        <c:txPr>
          <a:bodyPr/>
          <a:lstStyle/>
          <a:p>
            <a:pPr>
              <a:defRPr sz="1300" baseline="0"/>
            </a:pPr>
            <a:endParaRPr lang="ru-RU"/>
          </a:p>
        </c:txPr>
        <c:crossAx val="76895744"/>
        <c:crosses val="autoZero"/>
        <c:auto val="1"/>
        <c:lblAlgn val="ctr"/>
        <c:lblOffset val="100"/>
        <c:noMultiLvlLbl val="0"/>
      </c:catAx>
      <c:valAx>
        <c:axId val="76895744"/>
        <c:scaling>
          <c:orientation val="minMax"/>
        </c:scaling>
        <c:delete val="0"/>
        <c:axPos val="l"/>
        <c:majorGridlines/>
        <c:numFmt formatCode="#,##0" sourceLinked="1"/>
        <c:majorTickMark val="out"/>
        <c:minorTickMark val="none"/>
        <c:tickLblPos val="nextTo"/>
        <c:txPr>
          <a:bodyPr/>
          <a:lstStyle/>
          <a:p>
            <a:pPr>
              <a:defRPr sz="1300" baseline="0"/>
            </a:pPr>
            <a:endParaRPr lang="ru-RU"/>
          </a:p>
        </c:txPr>
        <c:crossAx val="76894208"/>
        <c:crosses val="autoZero"/>
        <c:crossBetween val="between"/>
      </c:valAx>
    </c:plotArea>
    <c:legend>
      <c:legendPos val="r"/>
      <c:layout>
        <c:manualLayout>
          <c:xMode val="edge"/>
          <c:yMode val="edge"/>
          <c:x val="0.72634653094986978"/>
          <c:y val="7.2734459545647251E-2"/>
          <c:w val="0.24028568591420843"/>
          <c:h val="0.11740696506972471"/>
        </c:manualLayout>
      </c:layout>
      <c:overlay val="0"/>
      <c:txPr>
        <a:bodyPr/>
        <a:lstStyle/>
        <a:p>
          <a:pPr>
            <a:defRPr sz="1320" baseline="0"/>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6478048397057"/>
          <c:y val="4.9990186009357535E-2"/>
          <c:w val="0.76356134351758465"/>
          <c:h val="0.84711811023622052"/>
        </c:manualLayout>
      </c:layout>
      <c:barChart>
        <c:barDir val="col"/>
        <c:grouping val="clustered"/>
        <c:varyColors val="0"/>
        <c:ser>
          <c:idx val="0"/>
          <c:order val="0"/>
          <c:tx>
            <c:strRef>
              <c:f>Лист2!$A$2</c:f>
              <c:strCache>
                <c:ptCount val="1"/>
                <c:pt idx="0">
                  <c:v>Buildings</c:v>
                </c:pt>
              </c:strCache>
            </c:strRef>
          </c:tx>
          <c:invertIfNegative val="0"/>
          <c:cat>
            <c:numRef>
              <c:f>Лист2!$B$1:$E$1</c:f>
              <c:numCache>
                <c:formatCode>General</c:formatCode>
                <c:ptCount val="4"/>
                <c:pt idx="0">
                  <c:v>2006</c:v>
                </c:pt>
                <c:pt idx="1">
                  <c:v>2007</c:v>
                </c:pt>
                <c:pt idx="2">
                  <c:v>2008</c:v>
                </c:pt>
                <c:pt idx="3">
                  <c:v>2009</c:v>
                </c:pt>
              </c:numCache>
            </c:numRef>
          </c:cat>
          <c:val>
            <c:numRef>
              <c:f>Лист2!$B$2:$E$2</c:f>
              <c:numCache>
                <c:formatCode>#,##0</c:formatCode>
                <c:ptCount val="4"/>
                <c:pt idx="0">
                  <c:v>387961</c:v>
                </c:pt>
                <c:pt idx="1">
                  <c:v>211686</c:v>
                </c:pt>
                <c:pt idx="2">
                  <c:v>656346</c:v>
                </c:pt>
                <c:pt idx="3">
                  <c:v>1024857</c:v>
                </c:pt>
              </c:numCache>
            </c:numRef>
          </c:val>
        </c:ser>
        <c:ser>
          <c:idx val="1"/>
          <c:order val="1"/>
          <c:tx>
            <c:strRef>
              <c:f>Лист2!$A$3</c:f>
              <c:strCache>
                <c:ptCount val="1"/>
                <c:pt idx="0">
                  <c:v>Property</c:v>
                </c:pt>
              </c:strCache>
            </c:strRef>
          </c:tx>
          <c:invertIfNegative val="0"/>
          <c:cat>
            <c:numRef>
              <c:f>Лист2!$B$1:$E$1</c:f>
              <c:numCache>
                <c:formatCode>General</c:formatCode>
                <c:ptCount val="4"/>
                <c:pt idx="0">
                  <c:v>2006</c:v>
                </c:pt>
                <c:pt idx="1">
                  <c:v>2007</c:v>
                </c:pt>
                <c:pt idx="2">
                  <c:v>2008</c:v>
                </c:pt>
                <c:pt idx="3">
                  <c:v>2009</c:v>
                </c:pt>
              </c:numCache>
            </c:numRef>
          </c:cat>
          <c:val>
            <c:numRef>
              <c:f>Лист2!$B$3:$E$3</c:f>
              <c:numCache>
                <c:formatCode>#,##0</c:formatCode>
                <c:ptCount val="4"/>
                <c:pt idx="0">
                  <c:v>1284129</c:v>
                </c:pt>
                <c:pt idx="1">
                  <c:v>1461025</c:v>
                </c:pt>
                <c:pt idx="2">
                  <c:v>2438410</c:v>
                </c:pt>
                <c:pt idx="3">
                  <c:v>2863964</c:v>
                </c:pt>
              </c:numCache>
            </c:numRef>
          </c:val>
        </c:ser>
        <c:dLbls>
          <c:showLegendKey val="0"/>
          <c:showVal val="0"/>
          <c:showCatName val="0"/>
          <c:showSerName val="0"/>
          <c:showPercent val="0"/>
          <c:showBubbleSize val="0"/>
        </c:dLbls>
        <c:gapWidth val="150"/>
        <c:axId val="76916608"/>
        <c:axId val="76918144"/>
      </c:barChart>
      <c:catAx>
        <c:axId val="76916608"/>
        <c:scaling>
          <c:orientation val="minMax"/>
        </c:scaling>
        <c:delete val="0"/>
        <c:axPos val="b"/>
        <c:numFmt formatCode="General" sourceLinked="1"/>
        <c:majorTickMark val="out"/>
        <c:minorTickMark val="none"/>
        <c:tickLblPos val="nextTo"/>
        <c:txPr>
          <a:bodyPr/>
          <a:lstStyle/>
          <a:p>
            <a:pPr>
              <a:defRPr sz="1300" baseline="0"/>
            </a:pPr>
            <a:endParaRPr lang="ru-RU"/>
          </a:p>
        </c:txPr>
        <c:crossAx val="76918144"/>
        <c:crosses val="autoZero"/>
        <c:auto val="1"/>
        <c:lblAlgn val="ctr"/>
        <c:lblOffset val="100"/>
        <c:noMultiLvlLbl val="0"/>
      </c:catAx>
      <c:valAx>
        <c:axId val="76918144"/>
        <c:scaling>
          <c:orientation val="minMax"/>
        </c:scaling>
        <c:delete val="0"/>
        <c:axPos val="l"/>
        <c:majorGridlines/>
        <c:numFmt formatCode="#,##0" sourceLinked="1"/>
        <c:majorTickMark val="out"/>
        <c:minorTickMark val="none"/>
        <c:tickLblPos val="nextTo"/>
        <c:txPr>
          <a:bodyPr/>
          <a:lstStyle/>
          <a:p>
            <a:pPr>
              <a:defRPr sz="1300" baseline="0"/>
            </a:pPr>
            <a:endParaRPr lang="ru-RU"/>
          </a:p>
        </c:txPr>
        <c:crossAx val="76916608"/>
        <c:crosses val="autoZero"/>
        <c:crossBetween val="between"/>
      </c:valAx>
    </c:plotArea>
    <c:legend>
      <c:legendPos val="r"/>
      <c:layout>
        <c:manualLayout>
          <c:xMode val="edge"/>
          <c:yMode val="edge"/>
          <c:x val="0.18408438552467526"/>
          <c:y val="4.0332340958358429E-2"/>
          <c:w val="0.43520685300985479"/>
          <c:h val="0.13927357507780938"/>
        </c:manualLayout>
      </c:layout>
      <c:overlay val="0"/>
      <c:txPr>
        <a:bodyPr/>
        <a:lstStyle/>
        <a:p>
          <a:pPr>
            <a:defRPr sz="1300" baseline="0"/>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04531204432801"/>
          <c:y val="6.0092732310900274E-2"/>
          <c:w val="0.82071394721493152"/>
          <c:h val="0.79763907560335534"/>
        </c:manualLayout>
      </c:layout>
      <c:barChart>
        <c:barDir val="col"/>
        <c:grouping val="clustered"/>
        <c:varyColors val="0"/>
        <c:ser>
          <c:idx val="0"/>
          <c:order val="0"/>
          <c:tx>
            <c:strRef>
              <c:f>Лист1!$A$2</c:f>
              <c:strCache>
                <c:ptCount val="1"/>
                <c:pt idx="0">
                  <c:v>Buildings</c:v>
                </c:pt>
              </c:strCache>
            </c:strRef>
          </c:tx>
          <c:invertIfNegative val="0"/>
          <c:cat>
            <c:numRef>
              <c:f>Лист1!$B$1:$E$1</c:f>
              <c:numCache>
                <c:formatCode>General</c:formatCode>
                <c:ptCount val="4"/>
                <c:pt idx="0">
                  <c:v>2006</c:v>
                </c:pt>
                <c:pt idx="1">
                  <c:v>2007</c:v>
                </c:pt>
                <c:pt idx="2">
                  <c:v>2008</c:v>
                </c:pt>
                <c:pt idx="3">
                  <c:v>2009</c:v>
                </c:pt>
              </c:numCache>
            </c:numRef>
          </c:cat>
          <c:val>
            <c:numRef>
              <c:f>Лист1!$B$2:$E$2</c:f>
              <c:numCache>
                <c:formatCode>#,##0</c:formatCode>
                <c:ptCount val="4"/>
                <c:pt idx="0">
                  <c:v>19646</c:v>
                </c:pt>
                <c:pt idx="1">
                  <c:v>10196</c:v>
                </c:pt>
                <c:pt idx="2">
                  <c:v>34371</c:v>
                </c:pt>
                <c:pt idx="3">
                  <c:v>15687</c:v>
                </c:pt>
              </c:numCache>
            </c:numRef>
          </c:val>
        </c:ser>
        <c:ser>
          <c:idx val="1"/>
          <c:order val="1"/>
          <c:tx>
            <c:strRef>
              <c:f>Лист1!$A$3</c:f>
              <c:strCache>
                <c:ptCount val="1"/>
                <c:pt idx="0">
                  <c:v>Property</c:v>
                </c:pt>
              </c:strCache>
            </c:strRef>
          </c:tx>
          <c:invertIfNegative val="0"/>
          <c:cat>
            <c:numRef>
              <c:f>Лист1!$B$1:$E$1</c:f>
              <c:numCache>
                <c:formatCode>General</c:formatCode>
                <c:ptCount val="4"/>
                <c:pt idx="0">
                  <c:v>2006</c:v>
                </c:pt>
                <c:pt idx="1">
                  <c:v>2007</c:v>
                </c:pt>
                <c:pt idx="2">
                  <c:v>2008</c:v>
                </c:pt>
                <c:pt idx="3">
                  <c:v>2009</c:v>
                </c:pt>
              </c:numCache>
            </c:numRef>
          </c:cat>
          <c:val>
            <c:numRef>
              <c:f>Лист1!$B$3:$E$3</c:f>
              <c:numCache>
                <c:formatCode>#,##0</c:formatCode>
                <c:ptCount val="4"/>
                <c:pt idx="0">
                  <c:v>33116</c:v>
                </c:pt>
                <c:pt idx="1">
                  <c:v>14572</c:v>
                </c:pt>
                <c:pt idx="2">
                  <c:v>48014</c:v>
                </c:pt>
                <c:pt idx="3">
                  <c:v>29996</c:v>
                </c:pt>
              </c:numCache>
            </c:numRef>
          </c:val>
        </c:ser>
        <c:dLbls>
          <c:showLegendKey val="0"/>
          <c:showVal val="0"/>
          <c:showCatName val="0"/>
          <c:showSerName val="0"/>
          <c:showPercent val="0"/>
          <c:showBubbleSize val="0"/>
        </c:dLbls>
        <c:gapWidth val="150"/>
        <c:axId val="37452416"/>
        <c:axId val="37454208"/>
      </c:barChart>
      <c:catAx>
        <c:axId val="37452416"/>
        <c:scaling>
          <c:orientation val="minMax"/>
        </c:scaling>
        <c:delete val="0"/>
        <c:axPos val="b"/>
        <c:numFmt formatCode="General" sourceLinked="1"/>
        <c:majorTickMark val="out"/>
        <c:minorTickMark val="none"/>
        <c:tickLblPos val="nextTo"/>
        <c:txPr>
          <a:bodyPr/>
          <a:lstStyle/>
          <a:p>
            <a:pPr>
              <a:defRPr sz="1300" baseline="0"/>
            </a:pPr>
            <a:endParaRPr lang="ru-RU"/>
          </a:p>
        </c:txPr>
        <c:crossAx val="37454208"/>
        <c:crosses val="autoZero"/>
        <c:auto val="1"/>
        <c:lblAlgn val="ctr"/>
        <c:lblOffset val="100"/>
        <c:noMultiLvlLbl val="0"/>
      </c:catAx>
      <c:valAx>
        <c:axId val="37454208"/>
        <c:scaling>
          <c:orientation val="minMax"/>
        </c:scaling>
        <c:delete val="0"/>
        <c:axPos val="l"/>
        <c:majorGridlines/>
        <c:numFmt formatCode="#,##0" sourceLinked="1"/>
        <c:majorTickMark val="out"/>
        <c:minorTickMark val="none"/>
        <c:tickLblPos val="nextTo"/>
        <c:txPr>
          <a:bodyPr/>
          <a:lstStyle/>
          <a:p>
            <a:pPr>
              <a:defRPr sz="1300" baseline="0"/>
            </a:pPr>
            <a:endParaRPr lang="ru-RU"/>
          </a:p>
        </c:txPr>
        <c:crossAx val="37452416"/>
        <c:crosses val="autoZero"/>
        <c:crossBetween val="between"/>
      </c:valAx>
    </c:plotArea>
    <c:legend>
      <c:legendPos val="r"/>
      <c:layout>
        <c:manualLayout>
          <c:xMode val="edge"/>
          <c:yMode val="edge"/>
          <c:x val="0.72634653094986978"/>
          <c:y val="7.2734459545647251E-2"/>
          <c:w val="0.24028568591420843"/>
          <c:h val="0.11740696506972471"/>
        </c:manualLayout>
      </c:layout>
      <c:overlay val="0"/>
      <c:txPr>
        <a:bodyPr/>
        <a:lstStyle/>
        <a:p>
          <a:pPr>
            <a:defRPr sz="1320" baseline="0"/>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6478048397057"/>
          <c:y val="4.9990186009357535E-2"/>
          <c:w val="0.76356134351758465"/>
          <c:h val="0.84711811023622052"/>
        </c:manualLayout>
      </c:layout>
      <c:barChart>
        <c:barDir val="col"/>
        <c:grouping val="clustered"/>
        <c:varyColors val="0"/>
        <c:ser>
          <c:idx val="0"/>
          <c:order val="0"/>
          <c:tx>
            <c:strRef>
              <c:f>Лист2!$A$2</c:f>
              <c:strCache>
                <c:ptCount val="1"/>
                <c:pt idx="0">
                  <c:v>Buildings</c:v>
                </c:pt>
              </c:strCache>
            </c:strRef>
          </c:tx>
          <c:invertIfNegative val="0"/>
          <c:cat>
            <c:numRef>
              <c:f>Лист2!$B$1:$E$1</c:f>
              <c:numCache>
                <c:formatCode>General</c:formatCode>
                <c:ptCount val="4"/>
                <c:pt idx="0">
                  <c:v>2006</c:v>
                </c:pt>
                <c:pt idx="1">
                  <c:v>2007</c:v>
                </c:pt>
                <c:pt idx="2">
                  <c:v>2008</c:v>
                </c:pt>
                <c:pt idx="3">
                  <c:v>2009</c:v>
                </c:pt>
              </c:numCache>
            </c:numRef>
          </c:cat>
          <c:val>
            <c:numRef>
              <c:f>Лист2!$B$2:$E$2</c:f>
              <c:numCache>
                <c:formatCode>#,##0</c:formatCode>
                <c:ptCount val="4"/>
                <c:pt idx="0">
                  <c:v>387961</c:v>
                </c:pt>
                <c:pt idx="1">
                  <c:v>211686</c:v>
                </c:pt>
                <c:pt idx="2">
                  <c:v>656346</c:v>
                </c:pt>
                <c:pt idx="3">
                  <c:v>1024857</c:v>
                </c:pt>
              </c:numCache>
            </c:numRef>
          </c:val>
        </c:ser>
        <c:ser>
          <c:idx val="1"/>
          <c:order val="1"/>
          <c:tx>
            <c:strRef>
              <c:f>Лист2!$A$3</c:f>
              <c:strCache>
                <c:ptCount val="1"/>
                <c:pt idx="0">
                  <c:v>Property</c:v>
                </c:pt>
              </c:strCache>
            </c:strRef>
          </c:tx>
          <c:invertIfNegative val="0"/>
          <c:cat>
            <c:numRef>
              <c:f>Лист2!$B$1:$E$1</c:f>
              <c:numCache>
                <c:formatCode>General</c:formatCode>
                <c:ptCount val="4"/>
                <c:pt idx="0">
                  <c:v>2006</c:v>
                </c:pt>
                <c:pt idx="1">
                  <c:v>2007</c:v>
                </c:pt>
                <c:pt idx="2">
                  <c:v>2008</c:v>
                </c:pt>
                <c:pt idx="3">
                  <c:v>2009</c:v>
                </c:pt>
              </c:numCache>
            </c:numRef>
          </c:cat>
          <c:val>
            <c:numRef>
              <c:f>Лист2!$B$3:$E$3</c:f>
              <c:numCache>
                <c:formatCode>#,##0</c:formatCode>
                <c:ptCount val="4"/>
                <c:pt idx="0">
                  <c:v>1284129</c:v>
                </c:pt>
                <c:pt idx="1">
                  <c:v>1461025</c:v>
                </c:pt>
                <c:pt idx="2">
                  <c:v>2438410</c:v>
                </c:pt>
                <c:pt idx="3">
                  <c:v>2863964</c:v>
                </c:pt>
              </c:numCache>
            </c:numRef>
          </c:val>
        </c:ser>
        <c:dLbls>
          <c:showLegendKey val="0"/>
          <c:showVal val="0"/>
          <c:showCatName val="0"/>
          <c:showSerName val="0"/>
          <c:showPercent val="0"/>
          <c:showBubbleSize val="0"/>
        </c:dLbls>
        <c:gapWidth val="150"/>
        <c:axId val="37466880"/>
        <c:axId val="37468416"/>
      </c:barChart>
      <c:catAx>
        <c:axId val="37466880"/>
        <c:scaling>
          <c:orientation val="minMax"/>
        </c:scaling>
        <c:delete val="0"/>
        <c:axPos val="b"/>
        <c:numFmt formatCode="General" sourceLinked="1"/>
        <c:majorTickMark val="out"/>
        <c:minorTickMark val="none"/>
        <c:tickLblPos val="nextTo"/>
        <c:txPr>
          <a:bodyPr/>
          <a:lstStyle/>
          <a:p>
            <a:pPr>
              <a:defRPr sz="1300" baseline="0"/>
            </a:pPr>
            <a:endParaRPr lang="ru-RU"/>
          </a:p>
        </c:txPr>
        <c:crossAx val="37468416"/>
        <c:crosses val="autoZero"/>
        <c:auto val="1"/>
        <c:lblAlgn val="ctr"/>
        <c:lblOffset val="100"/>
        <c:noMultiLvlLbl val="0"/>
      </c:catAx>
      <c:valAx>
        <c:axId val="37468416"/>
        <c:scaling>
          <c:orientation val="minMax"/>
        </c:scaling>
        <c:delete val="0"/>
        <c:axPos val="l"/>
        <c:majorGridlines/>
        <c:numFmt formatCode="#,##0" sourceLinked="1"/>
        <c:majorTickMark val="out"/>
        <c:minorTickMark val="none"/>
        <c:tickLblPos val="nextTo"/>
        <c:txPr>
          <a:bodyPr/>
          <a:lstStyle/>
          <a:p>
            <a:pPr>
              <a:defRPr sz="1300" baseline="0"/>
            </a:pPr>
            <a:endParaRPr lang="ru-RU"/>
          </a:p>
        </c:txPr>
        <c:crossAx val="37466880"/>
        <c:crosses val="autoZero"/>
        <c:crossBetween val="between"/>
      </c:valAx>
    </c:plotArea>
    <c:legend>
      <c:legendPos val="r"/>
      <c:layout>
        <c:manualLayout>
          <c:xMode val="edge"/>
          <c:yMode val="edge"/>
          <c:x val="0.18408438552467526"/>
          <c:y val="4.0332340958358429E-2"/>
          <c:w val="0.43520685300985479"/>
          <c:h val="0.13927357507780938"/>
        </c:manualLayout>
      </c:layout>
      <c:overlay val="0"/>
      <c:txPr>
        <a:bodyPr/>
        <a:lstStyle/>
        <a:p>
          <a:pPr>
            <a:defRPr sz="1300" baseline="0"/>
          </a:pPr>
          <a:endParaRPr lang="ru-RU"/>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0BE50-4332-498F-9283-59992B7E8CC7}" type="datetimeFigureOut">
              <a:rPr lang="ru-RU" smtClean="0"/>
              <a:pPr/>
              <a:t>12.02.2014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CA9DF-EBB2-436E-98B1-B930C51AB3DC}" type="slidenum">
              <a:rPr lang="ru-RU" smtClean="0"/>
              <a:pPr/>
              <a:t>‹#›</a:t>
            </a:fld>
            <a:endParaRPr lang="ru-RU"/>
          </a:p>
        </p:txBody>
      </p:sp>
    </p:spTree>
    <p:extLst>
      <p:ext uri="{BB962C8B-B14F-4D97-AF65-F5344CB8AC3E}">
        <p14:creationId xmlns:p14="http://schemas.microsoft.com/office/powerpoint/2010/main" val="372472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23CA9DF-EBB2-436E-98B1-B930C51AB3DC}"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948E55A-154F-4CAF-BFF4-DFA1BA0F017E}" type="datetime1">
              <a:rPr lang="ru-RU" smtClean="0"/>
              <a:pPr/>
              <a:t>12.02.2014</a:t>
            </a:fld>
            <a:endParaRPr lang="ru-RU"/>
          </a:p>
        </p:txBody>
      </p:sp>
      <p:sp>
        <p:nvSpPr>
          <p:cNvPr id="17" name="Нижний колонтитул 16"/>
          <p:cNvSpPr>
            <a:spLocks noGrp="1"/>
          </p:cNvSpPr>
          <p:nvPr>
            <p:ph type="ftr" sz="quarter" idx="11"/>
          </p:nvPr>
        </p:nvSpPr>
        <p:spPr/>
        <p:txBody>
          <a:bodyPr/>
          <a:lstStyle/>
          <a:p>
            <a:r>
              <a:rPr lang="en-US" smtClean="0"/>
              <a:t>MCCME. Vysotskiy Ivan</a:t>
            </a:r>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DA9078-A8F5-4AD2-97AA-75BE9DF373F3}"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1228BF-8F84-49DF-B1DD-65FFFC6804BE}"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714B1F-0B44-4276-AABD-CC37D6EEBEBD}"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26BDEE6-CDC7-41F8-B2A4-7622B857A927}"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63F51B-0A26-43C3-BB03-D8FF06143C72}" type="datetime1">
              <a:rPr lang="ru-RU" smtClean="0"/>
              <a:pPr/>
              <a:t>12.02.2014</a:t>
            </a:fld>
            <a:endParaRPr lang="ru-RU"/>
          </a:p>
        </p:txBody>
      </p:sp>
      <p:sp>
        <p:nvSpPr>
          <p:cNvPr id="6" name="Нижний колонтитул 5"/>
          <p:cNvSpPr>
            <a:spLocks noGrp="1"/>
          </p:cNvSpPr>
          <p:nvPr>
            <p:ph type="ftr" sz="quarter" idx="11"/>
          </p:nvPr>
        </p:nvSpPr>
        <p:spPr/>
        <p:txBody>
          <a:bodyPr/>
          <a:lstStyle/>
          <a:p>
            <a:r>
              <a:rPr lang="en-US" smtClean="0"/>
              <a:t>MCCME. Vysotskiy Ivan</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76097D8-D06B-4722-B9F0-0C9B28FCFE96}" type="datetime1">
              <a:rPr lang="ru-RU" smtClean="0"/>
              <a:pPr/>
              <a:t>12.02.2014</a:t>
            </a:fld>
            <a:endParaRPr lang="ru-RU"/>
          </a:p>
        </p:txBody>
      </p:sp>
      <p:sp>
        <p:nvSpPr>
          <p:cNvPr id="8" name="Нижний колонтитул 7"/>
          <p:cNvSpPr>
            <a:spLocks noGrp="1"/>
          </p:cNvSpPr>
          <p:nvPr>
            <p:ph type="ftr" sz="quarter" idx="11"/>
          </p:nvPr>
        </p:nvSpPr>
        <p:spPr/>
        <p:txBody>
          <a:bodyPr/>
          <a:lstStyle/>
          <a:p>
            <a:r>
              <a:rPr lang="en-US" smtClean="0"/>
              <a:t>MCCME. Vysotskiy Ivan</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3034F80-B6F4-4557-99BC-71EC270A4894}" type="datetime1">
              <a:rPr lang="ru-RU" smtClean="0"/>
              <a:pPr/>
              <a:t>12.02.2014</a:t>
            </a:fld>
            <a:endParaRPr lang="ru-RU"/>
          </a:p>
        </p:txBody>
      </p:sp>
      <p:sp>
        <p:nvSpPr>
          <p:cNvPr id="4" name="Нижний колонтитул 3"/>
          <p:cNvSpPr>
            <a:spLocks noGrp="1"/>
          </p:cNvSpPr>
          <p:nvPr>
            <p:ph type="ftr" sz="quarter" idx="11"/>
          </p:nvPr>
        </p:nvSpPr>
        <p:spPr/>
        <p:txBody>
          <a:bodyPr/>
          <a:lstStyle/>
          <a:p>
            <a:r>
              <a:rPr lang="en-US" smtClean="0"/>
              <a:t>MCCME. Vysotskiy Ivan</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969D32-406C-4562-9A19-4079CE0CC16B}" type="datetime1">
              <a:rPr lang="ru-RU" smtClean="0"/>
              <a:pPr/>
              <a:t>12.02.2014</a:t>
            </a:fld>
            <a:endParaRPr lang="ru-RU"/>
          </a:p>
        </p:txBody>
      </p:sp>
      <p:sp>
        <p:nvSpPr>
          <p:cNvPr id="3" name="Нижний колонтитул 2"/>
          <p:cNvSpPr>
            <a:spLocks noGrp="1"/>
          </p:cNvSpPr>
          <p:nvPr>
            <p:ph type="ftr" sz="quarter" idx="11"/>
          </p:nvPr>
        </p:nvSpPr>
        <p:spPr/>
        <p:txBody>
          <a:bodyPr/>
          <a:lstStyle/>
          <a:p>
            <a:r>
              <a:rPr lang="en-US" smtClean="0"/>
              <a:t>MCCME. Vysotskiy Ivan</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1E720E8-3A07-46A8-B409-33FBDADAAF74}" type="datetime1">
              <a:rPr lang="ru-RU" smtClean="0"/>
              <a:pPr/>
              <a:t>12.02.2014</a:t>
            </a:fld>
            <a:endParaRPr lang="ru-RU"/>
          </a:p>
        </p:txBody>
      </p:sp>
      <p:sp>
        <p:nvSpPr>
          <p:cNvPr id="6" name="Нижний колонтитул 5"/>
          <p:cNvSpPr>
            <a:spLocks noGrp="1"/>
          </p:cNvSpPr>
          <p:nvPr>
            <p:ph type="ftr" sz="quarter" idx="11"/>
          </p:nvPr>
        </p:nvSpPr>
        <p:spPr/>
        <p:txBody>
          <a:bodyPr/>
          <a:lstStyle/>
          <a:p>
            <a:r>
              <a:rPr lang="en-US" smtClean="0"/>
              <a:t>MCCME. Vysotskiy Ivan</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9ECFCF7-554C-4669-A5FD-EA52B120A95E}" type="datetime1">
              <a:rPr lang="ru-RU" smtClean="0"/>
              <a:pPr/>
              <a:t>12.02.2014</a:t>
            </a:fld>
            <a:endParaRPr lang="ru-RU"/>
          </a:p>
        </p:txBody>
      </p:sp>
      <p:sp>
        <p:nvSpPr>
          <p:cNvPr id="6" name="Нижний колонтитул 5"/>
          <p:cNvSpPr>
            <a:spLocks noGrp="1"/>
          </p:cNvSpPr>
          <p:nvPr>
            <p:ph type="ftr" sz="quarter" idx="11"/>
          </p:nvPr>
        </p:nvSpPr>
        <p:spPr/>
        <p:txBody>
          <a:bodyPr/>
          <a:lstStyle/>
          <a:p>
            <a:r>
              <a:rPr lang="en-US" smtClean="0"/>
              <a:t>MCCME. Vysotskiy Ivan</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C1867F-B3EC-40E6-8EC2-9375F37F78EE}" type="datetime1">
              <a:rPr lang="ru-RU" smtClean="0"/>
              <a:pPr/>
              <a:t>12.02.2014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MCCME. Vysotskiy Ivan</a:t>
            </a: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3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u.wikipedia.or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6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204864"/>
            <a:ext cx="5040560" cy="30243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dirty="0" smtClean="0">
                <a:ln w="0"/>
                <a:solidFill>
                  <a:schemeClr val="accent6">
                    <a:lumMod val="75000"/>
                  </a:schemeClr>
                </a:solidFill>
                <a:effectLst>
                  <a:reflection blurRad="12700" stA="50000" endPos="50000" dist="5000" dir="5400000" sy="-100000" rotWithShape="0"/>
                </a:effectLst>
              </a:rPr>
              <a:t>Forest </a:t>
            </a:r>
            <a:br>
              <a:rPr lang="en-US" dirty="0" smtClean="0">
                <a:ln w="0"/>
                <a:solidFill>
                  <a:schemeClr val="accent6">
                    <a:lumMod val="75000"/>
                  </a:schemeClr>
                </a:solidFill>
                <a:effectLst>
                  <a:reflection blurRad="12700" stA="50000" endPos="50000" dist="5000" dir="5400000" sy="-100000" rotWithShape="0"/>
                </a:effectLst>
              </a:rPr>
            </a:br>
            <a:r>
              <a:rPr lang="en-US" dirty="0" smtClean="0">
                <a:ln w="0"/>
                <a:solidFill>
                  <a:schemeClr val="accent6">
                    <a:lumMod val="75000"/>
                  </a:schemeClr>
                </a:solidFill>
                <a:effectLst>
                  <a:reflection blurRad="12700" stA="50000" endPos="50000" dist="5000" dir="5400000" sy="-100000" rotWithShape="0"/>
                </a:effectLst>
              </a:rPr>
              <a:t>Fires </a:t>
            </a:r>
            <a:br>
              <a:rPr lang="en-US" dirty="0" smtClean="0">
                <a:ln w="0"/>
                <a:solidFill>
                  <a:schemeClr val="accent6">
                    <a:lumMod val="75000"/>
                  </a:schemeClr>
                </a:solidFill>
                <a:effectLst>
                  <a:reflection blurRad="12700" stA="50000" endPos="50000" dist="5000" dir="5400000" sy="-100000" rotWithShape="0"/>
                </a:effectLst>
              </a:rPr>
            </a:br>
            <a:r>
              <a:rPr lang="en-US" dirty="0" smtClean="0">
                <a:ln w="0"/>
                <a:solidFill>
                  <a:schemeClr val="accent6">
                    <a:lumMod val="75000"/>
                  </a:schemeClr>
                </a:solidFill>
                <a:effectLst>
                  <a:reflection blurRad="12700" stA="50000" endPos="50000" dist="5000" dir="5400000" sy="-100000" rotWithShape="0"/>
                </a:effectLst>
              </a:rPr>
              <a:t>and </a:t>
            </a:r>
            <a:br>
              <a:rPr lang="en-US" dirty="0" smtClean="0">
                <a:ln w="0"/>
                <a:solidFill>
                  <a:schemeClr val="accent6">
                    <a:lumMod val="75000"/>
                  </a:schemeClr>
                </a:solidFill>
                <a:effectLst>
                  <a:reflection blurRad="12700" stA="50000" endPos="50000" dist="5000" dir="5400000" sy="-100000" rotWithShape="0"/>
                </a:effectLst>
              </a:rPr>
            </a:br>
            <a:r>
              <a:rPr lang="en-US" dirty="0" smtClean="0">
                <a:ln w="0"/>
                <a:solidFill>
                  <a:schemeClr val="accent6">
                    <a:lumMod val="75000"/>
                  </a:schemeClr>
                </a:solidFill>
                <a:effectLst>
                  <a:reflection blurRad="12700" stA="50000" endPos="50000" dist="5000" dir="5400000" sy="-100000" rotWithShape="0"/>
                </a:effectLst>
              </a:rPr>
              <a:t>Mathematics</a:t>
            </a:r>
            <a:endParaRPr lang="ru-RU" dirty="0">
              <a:ln w="0"/>
              <a:solidFill>
                <a:schemeClr val="accent6">
                  <a:lumMod val="75000"/>
                </a:schemeClr>
              </a:solidFill>
              <a:effectLst>
                <a:reflection blurRad="12700" stA="50000" endPos="50000" dist="5000" dir="5400000" sy="-100000" rotWithShape="0"/>
              </a:effectLst>
            </a:endParaRPr>
          </a:p>
        </p:txBody>
      </p:sp>
      <p:sp>
        <p:nvSpPr>
          <p:cNvPr id="5" name="Дата 4"/>
          <p:cNvSpPr>
            <a:spLocks noGrp="1"/>
          </p:cNvSpPr>
          <p:nvPr>
            <p:ph type="dt" sz="half" idx="10"/>
          </p:nvPr>
        </p:nvSpPr>
        <p:spPr/>
        <p:txBody>
          <a:bodyPr/>
          <a:lstStyle/>
          <a:p>
            <a:fld id="{16D176CB-2E52-49C0-BFAA-DF68CDF9529B}" type="datetime1">
              <a:rPr lang="ru-RU" smtClean="0"/>
              <a:pPr/>
              <a:t>12.02.2014</a:t>
            </a:fld>
            <a:endParaRPr lang="ru-RU" dirty="0"/>
          </a:p>
        </p:txBody>
      </p:sp>
      <p:sp>
        <p:nvSpPr>
          <p:cNvPr id="7" name="Нижний колонтитул 6"/>
          <p:cNvSpPr>
            <a:spLocks noGrp="1"/>
          </p:cNvSpPr>
          <p:nvPr>
            <p:ph type="ftr" sz="quarter" idx="11"/>
          </p:nvPr>
        </p:nvSpPr>
        <p:spPr/>
        <p:txBody>
          <a:bodyPr/>
          <a:lstStyle/>
          <a:p>
            <a:r>
              <a:rPr lang="en-US" dirty="0" smtClean="0"/>
              <a:t>MCCME. </a:t>
            </a:r>
            <a:r>
              <a:rPr lang="en-US" dirty="0" err="1" smtClean="0"/>
              <a:t>Vysotskiy</a:t>
            </a:r>
            <a:r>
              <a:rPr lang="en-US" dirty="0" smtClean="0"/>
              <a:t> Ivan</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1</a:t>
            </a:fld>
            <a:endParaRPr lang="ru-RU" dirty="0"/>
          </a:p>
        </p:txBody>
      </p:sp>
      <p:sp>
        <p:nvSpPr>
          <p:cNvPr id="3" name="Подзаголовок 2"/>
          <p:cNvSpPr>
            <a:spLocks noGrp="1"/>
          </p:cNvSpPr>
          <p:nvPr>
            <p:ph type="subTitle" idx="1"/>
          </p:nvPr>
        </p:nvSpPr>
        <p:spPr>
          <a:xfrm>
            <a:off x="0" y="6309320"/>
            <a:ext cx="9144000" cy="432048"/>
          </a:xfrm>
          <a:solidFill>
            <a:srgbClr val="993300"/>
          </a:solidFill>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200" b="1" dirty="0" smtClean="0">
                <a:ln w="50800">
                  <a:noFill/>
                </a:ln>
                <a:solidFill>
                  <a:schemeClr val="bg1"/>
                </a:solidFill>
                <a:cs typeface="Times New Roman" pitchFamily="18" charset="0"/>
              </a:rPr>
              <a:t>Moscow Center of Continuous Mathematical </a:t>
            </a:r>
            <a:r>
              <a:rPr lang="en-US" sz="2200" b="1" dirty="0" smtClean="0">
                <a:ln w="50800">
                  <a:noFill/>
                </a:ln>
                <a:solidFill>
                  <a:schemeClr val="bg1"/>
                </a:solidFill>
                <a:cs typeface="Times New Roman" pitchFamily="18" charset="0"/>
              </a:rPr>
              <a:t>Education</a:t>
            </a:r>
            <a:endParaRPr lang="en-US" sz="2200" b="1" dirty="0" smtClean="0">
              <a:ln w="50800">
                <a:noFill/>
              </a:ln>
              <a:solidFill>
                <a:schemeClr val="bg1"/>
              </a:solidFill>
            </a:endParaRPr>
          </a:p>
          <a:p>
            <a:endParaRPr lang="ru-RU" b="1" dirty="0">
              <a:ln w="50800"/>
              <a:solidFill>
                <a:schemeClr val="bg1">
                  <a:shade val="50000"/>
                </a:schemeClr>
              </a:solidFill>
            </a:endParaRPr>
          </a:p>
        </p:txBody>
      </p:sp>
      <p:sp>
        <p:nvSpPr>
          <p:cNvPr id="4" name="Прямоугольник 3"/>
          <p:cNvSpPr/>
          <p:nvPr/>
        </p:nvSpPr>
        <p:spPr>
          <a:xfrm>
            <a:off x="2286000" y="2551837"/>
            <a:ext cx="4572000" cy="646331"/>
          </a:xfrm>
          <a:prstGeom prst="rect">
            <a:avLst/>
          </a:prstGeom>
        </p:spPr>
        <p:txBody>
          <a:bodyPr>
            <a:spAutoFit/>
          </a:bodyPr>
          <a:lstStyle/>
          <a:p>
            <a:r>
              <a:rPr lang="ru-RU" dirty="0" smtClean="0"/>
              <a:t/>
            </a:r>
            <a:br>
              <a:rPr lang="ru-RU" dirty="0" smtClean="0"/>
            </a:br>
            <a:endParaRPr lang="ru-RU" dirty="0"/>
          </a:p>
        </p:txBody>
      </p:sp>
      <p:sp>
        <p:nvSpPr>
          <p:cNvPr id="10" name="TextBox 9"/>
          <p:cNvSpPr txBox="1"/>
          <p:nvPr/>
        </p:nvSpPr>
        <p:spPr>
          <a:xfrm>
            <a:off x="0" y="188640"/>
            <a:ext cx="9144000" cy="954107"/>
          </a:xfrm>
          <a:prstGeom prst="rect">
            <a:avLst/>
          </a:prstGeom>
          <a:solidFill>
            <a:srgbClr val="993300"/>
          </a:solidFill>
        </p:spPr>
        <p:txBody>
          <a:bodyPr wrap="square" rtlCol="0">
            <a:spAutoFit/>
          </a:bodyPr>
          <a:lstStyle/>
          <a:p>
            <a:pPr algn="ctr"/>
            <a:r>
              <a:rPr lang="en-US" sz="2800" dirty="0" smtClean="0">
                <a:solidFill>
                  <a:schemeClr val="bg1"/>
                </a:solidFill>
              </a:rPr>
              <a:t>APEC-Tsukuba Conference 2014</a:t>
            </a:r>
          </a:p>
          <a:p>
            <a:pPr algn="ctr"/>
            <a:r>
              <a:rPr lang="en-US" sz="2800" dirty="0" smtClean="0">
                <a:solidFill>
                  <a:schemeClr val="bg1"/>
                </a:solidFill>
              </a:rPr>
              <a:t>Emergence </a:t>
            </a:r>
            <a:r>
              <a:rPr lang="en-US" sz="2800" dirty="0" smtClean="0">
                <a:solidFill>
                  <a:schemeClr val="bg1"/>
                </a:solidFill>
              </a:rPr>
              <a:t>Preparedness Education</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 Modeling</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70901CFB-DB0D-4931-8146-914900754B1D}"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10</a:t>
            </a:fld>
            <a:endParaRPr lang="ru-RU"/>
          </a:p>
        </p:txBody>
      </p:sp>
      <p:pic>
        <p:nvPicPr>
          <p:cNvPr id="92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1203331"/>
            <a:ext cx="7056784" cy="5144871"/>
          </a:xfrm>
          <a:prstGeom prst="rect">
            <a:avLst/>
          </a:prstGeom>
          <a:noFill/>
          <a:ln w="9525">
            <a:noFill/>
            <a:miter lim="800000"/>
            <a:headEnd/>
            <a:tailEnd/>
          </a:ln>
        </p:spPr>
      </p:pic>
    </p:spTree>
    <p:extLst>
      <p:ext uri="{BB962C8B-B14F-4D97-AF65-F5344CB8AC3E}">
        <p14:creationId xmlns:p14="http://schemas.microsoft.com/office/powerpoint/2010/main" val="144930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2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 Modeling</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70901CFB-DB0D-4931-8146-914900754B1D}"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11</a:t>
            </a:fld>
            <a:endParaRPr lang="ru-RU"/>
          </a:p>
        </p:txBody>
      </p:sp>
      <p:sp>
        <p:nvSpPr>
          <p:cNvPr id="8" name="TextBox 7"/>
          <p:cNvSpPr txBox="1"/>
          <p:nvPr/>
        </p:nvSpPr>
        <p:spPr>
          <a:xfrm>
            <a:off x="611560" y="1340768"/>
            <a:ext cx="4968552" cy="1938992"/>
          </a:xfrm>
          <a:prstGeom prst="rect">
            <a:avLst/>
          </a:prstGeom>
          <a:noFill/>
        </p:spPr>
        <p:txBody>
          <a:bodyPr wrap="square" rtlCol="0">
            <a:spAutoFit/>
          </a:bodyPr>
          <a:lstStyle/>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Any </a:t>
            </a:r>
            <a:r>
              <a:rPr lang="en-US" sz="2400" dirty="0" smtClean="0">
                <a:latin typeface="Times New Roman" panose="02020603050405020304" pitchFamily="18" charset="0"/>
                <a:cs typeface="Times New Roman" panose="02020603050405020304" pitchFamily="18" charset="0"/>
              </a:rPr>
              <a:t>serious and credible modeling of complex natural phenomena (such as forest fires or floods) can not be reached by means of school mathematics or physics. </a:t>
            </a:r>
          </a:p>
        </p:txBody>
      </p:sp>
      <p:pic>
        <p:nvPicPr>
          <p:cNvPr id="92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45128" y="1196752"/>
            <a:ext cx="3259320" cy="2376264"/>
          </a:xfrm>
          <a:prstGeom prst="rect">
            <a:avLst/>
          </a:prstGeom>
          <a:noFill/>
          <a:ln w="9525">
            <a:noFill/>
            <a:miter lim="800000"/>
            <a:headEnd/>
            <a:tailEnd/>
          </a:ln>
        </p:spPr>
      </p:pic>
      <p:sp>
        <p:nvSpPr>
          <p:cNvPr id="12" name="Прямоугольник 11"/>
          <p:cNvSpPr/>
          <p:nvPr/>
        </p:nvSpPr>
        <p:spPr>
          <a:xfrm>
            <a:off x="611560" y="3668831"/>
            <a:ext cx="7920880"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Conclusion: Here we are bound to attract attention of the Governments and Public to the fact that mathematics today makes technology of the future. </a:t>
            </a:r>
            <a:endParaRPr lang="en-US" sz="24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611560" y="4820959"/>
            <a:ext cx="8064896"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If we want to understand better nature in 20-30 years, now we have to support math education as the base for long-term development.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Behavior</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13FE1458-D095-470E-84B6-C3E79CD604D8}"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12</a:t>
            </a:fld>
            <a:endParaRPr lang="ru-RU"/>
          </a:p>
        </p:txBody>
      </p:sp>
      <p:sp>
        <p:nvSpPr>
          <p:cNvPr id="8" name="TextBox 7"/>
          <p:cNvSpPr txBox="1"/>
          <p:nvPr/>
        </p:nvSpPr>
        <p:spPr>
          <a:xfrm>
            <a:off x="539552" y="1556792"/>
            <a:ext cx="8208912" cy="3416320"/>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latin typeface="Times New Roman" panose="02020603050405020304" pitchFamily="18" charset="0"/>
                <a:cs typeface="Times New Roman" panose="02020603050405020304" pitchFamily="18" charset="0"/>
              </a:rPr>
              <a:t>The value of disaster preparedness education can hardly be overestimated. </a:t>
            </a:r>
          </a:p>
          <a:p>
            <a:pPr>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There is only one doubt –  is this really topic for lessons of mathematics? </a:t>
            </a:r>
          </a:p>
          <a:p>
            <a:pPr>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Much more important are the lessons of life safety, in which students are taught to understand the nature of disasters specific to the region and to act correctly when this disaster happened.</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Liquidation of </a:t>
            </a:r>
            <a:r>
              <a:rPr lang="en-US" dirty="0" smtClean="0">
                <a:solidFill>
                  <a:schemeClr val="accent1">
                    <a:lumMod val="50000"/>
                  </a:schemeClr>
                </a:solidFill>
              </a:rPr>
              <a:t>consequences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FF79BDBF-AE31-4FB9-8BF4-6407B22224EF}"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dirty="0" smtClean="0"/>
              <a:t>MCCME. </a:t>
            </a:r>
            <a:r>
              <a:rPr lang="en-US" dirty="0" err="1" smtClean="0"/>
              <a:t>Vysotskiy</a:t>
            </a:r>
            <a:r>
              <a:rPr lang="en-US" dirty="0" smtClean="0"/>
              <a:t> Ivan</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13</a:t>
            </a:fld>
            <a:endParaRPr lang="ru-RU"/>
          </a:p>
        </p:txBody>
      </p:sp>
      <p:sp>
        <p:nvSpPr>
          <p:cNvPr id="8" name="TextBox 7"/>
          <p:cNvSpPr txBox="1"/>
          <p:nvPr/>
        </p:nvSpPr>
        <p:spPr>
          <a:xfrm>
            <a:off x="611560" y="1484784"/>
            <a:ext cx="8208912"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Liquidation of a disaster consequences is mainly a question of funding.</a:t>
            </a:r>
            <a:endParaRPr lang="ru-RU"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11560" y="2276872"/>
            <a:ext cx="3528392"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question of insurance of property and home arises for discussion and regrets in our country every time immediately after large-scale natural disasters.</a:t>
            </a:r>
            <a:endParaRPr lang="ru-RU" sz="2400" dirty="0">
              <a:latin typeface="Times New Roman" panose="02020603050405020304" pitchFamily="18" charset="0"/>
              <a:cs typeface="Times New Roman" panose="02020603050405020304" pitchFamily="18" charset="0"/>
            </a:endParaRPr>
          </a:p>
        </p:txBody>
      </p:sp>
      <p:pic>
        <p:nvPicPr>
          <p:cNvPr id="9" name="Рисунок 8" descr=" Фото: РИА Новости www.ria.r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132856"/>
            <a:ext cx="4464496" cy="324036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Insurance</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0AFE1546-9F99-4750-8AA7-557DD34816B8}"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14</a:t>
            </a:fld>
            <a:endParaRPr lang="ru-RU"/>
          </a:p>
        </p:txBody>
      </p:sp>
      <p:sp>
        <p:nvSpPr>
          <p:cNvPr id="8" name="TextBox 7"/>
          <p:cNvSpPr txBox="1"/>
          <p:nvPr/>
        </p:nvSpPr>
        <p:spPr>
          <a:xfrm>
            <a:off x="611560" y="1484784"/>
            <a:ext cx="8208912" cy="4154984"/>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latin typeface="Times New Roman" panose="02020603050405020304" pitchFamily="18" charset="0"/>
                <a:cs typeface="Times New Roman" panose="02020603050405020304" pitchFamily="18" charset="0"/>
              </a:rPr>
              <a:t>In 2010 this was caused with wildfires. Most of the payments received from the federal budget .</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In 2013 the reason was a flood in the Far East, when it became clear that the main burden of compensation again falls on the budget because only 10 percent of the population had insured their own apartments and houses .</a:t>
            </a:r>
          </a:p>
          <a:p>
            <a:endParaRPr lang="en-US"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State compensation never covers all losses (can’t). </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Centralized mechanism of financial compensation works slowly and formally, becomes a</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subject to fraudulent schemes, plain theft and corruption.</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Lack of </a:t>
            </a:r>
            <a:r>
              <a:rPr lang="en-US" dirty="0" smtClean="0">
                <a:solidFill>
                  <a:schemeClr val="accent1">
                    <a:lumMod val="50000"/>
                  </a:schemeClr>
                </a:solidFill>
              </a:rPr>
              <a:t>insurance literacy</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CEBF0D44-B00A-4D22-8D43-AD0BCB029170}"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15</a:t>
            </a:fld>
            <a:endParaRPr lang="ru-RU"/>
          </a:p>
        </p:txBody>
      </p:sp>
      <p:sp>
        <p:nvSpPr>
          <p:cNvPr id="8" name="TextBox 7"/>
          <p:cNvSpPr txBox="1"/>
          <p:nvPr/>
        </p:nvSpPr>
        <p:spPr>
          <a:xfrm>
            <a:off x="611560" y="1700808"/>
            <a:ext cx="8208912"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countries with developed market economies, it is generally accepted that the insurance industry is a strategic sector of the economy. However, in Russia  the insurance business has not become a part of the public culture so far. Most people have lack an understanding of the spirit and purpose of the insurance. Therefore, citizens and public servants and even employees of insurance companies need to learn more about insurance principles.</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This is our  </a:t>
            </a:r>
            <a:r>
              <a:rPr lang="en-US" dirty="0" smtClean="0">
                <a:solidFill>
                  <a:schemeClr val="accent1">
                    <a:lumMod val="50000"/>
                  </a:schemeClr>
                </a:solidFill>
              </a:rPr>
              <a:t>business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708E4560-1388-433C-8C64-E5491E4236BA}"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16</a:t>
            </a:fld>
            <a:endParaRPr lang="ru-RU"/>
          </a:p>
        </p:txBody>
      </p:sp>
      <p:sp>
        <p:nvSpPr>
          <p:cNvPr id="8" name="TextBox 7"/>
          <p:cNvSpPr txBox="1"/>
          <p:nvPr/>
        </p:nvSpPr>
        <p:spPr>
          <a:xfrm>
            <a:off x="899592" y="1556792"/>
            <a:ext cx="7488832"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Therefore, the increase in literacy in matters of insurance is a priority if we are talking about the elimination of consequences of natural disasters.</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511660" y="2757121"/>
            <a:ext cx="6552728"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Here math lessons </a:t>
            </a:r>
            <a:r>
              <a:rPr lang="en-US" sz="2400" b="1" dirty="0" smtClean="0">
                <a:latin typeface="Times New Roman" panose="02020603050405020304" pitchFamily="18" charset="0"/>
                <a:cs typeface="Times New Roman" panose="02020603050405020304" pitchFamily="18" charset="0"/>
              </a:rPr>
              <a:t>in </a:t>
            </a:r>
            <a:r>
              <a:rPr lang="en-US" sz="2400" b="1" dirty="0" smtClean="0">
                <a:latin typeface="Times New Roman" panose="02020603050405020304" pitchFamily="18" charset="0"/>
                <a:cs typeface="Times New Roman" panose="02020603050405020304" pitchFamily="18" charset="0"/>
              </a:rPr>
              <a:t>school can help greatly</a:t>
            </a:r>
            <a:endParaRPr lang="ru-RU" sz="2400" b="1" dirty="0">
              <a:latin typeface="Times New Roman" panose="02020603050405020304" pitchFamily="18" charset="0"/>
              <a:cs typeface="Times New Roman" panose="02020603050405020304" pitchFamily="18" charset="0"/>
            </a:endParaRPr>
          </a:p>
        </p:txBody>
      </p:sp>
      <p:pic>
        <p:nvPicPr>
          <p:cNvPr id="12" name="Рисунок 11" descr="http://upload.wikimedia.org/wikipedia/commons/6/66/225_years_of_Insurance_in_Russia_2011.jpg?uselang=r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356992"/>
            <a:ext cx="3600399" cy="2592288"/>
          </a:xfrm>
          <a:prstGeom prst="rect">
            <a:avLst/>
          </a:prstGeom>
          <a:noFill/>
          <a:ln>
            <a:noFill/>
          </a:ln>
        </p:spPr>
      </p:pic>
      <p:sp>
        <p:nvSpPr>
          <p:cNvPr id="4097" name="Rectangle 1"/>
          <p:cNvSpPr>
            <a:spLocks noChangeArrowheads="1"/>
          </p:cNvSpPr>
          <p:nvPr/>
        </p:nvSpPr>
        <p:spPr bwMode="auto">
          <a:xfrm>
            <a:off x="4788024" y="3429000"/>
            <a:ext cx="24482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post mark “225 years since</a:t>
            </a:r>
            <a:r>
              <a:rPr kumimoji="0" lang="en-US"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the first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insurance company has</a:t>
            </a:r>
            <a:r>
              <a:rPr kumimoji="0" lang="en-US"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been established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Russia”</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Post of Russia, 2011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1">
                    <a:lumMod val="50000"/>
                  </a:schemeClr>
                </a:solidFill>
              </a:rPr>
              <a:t>The </a:t>
            </a:r>
            <a:r>
              <a:rPr lang="en-US" dirty="0" smtClean="0">
                <a:solidFill>
                  <a:schemeClr val="accent1">
                    <a:lumMod val="50000"/>
                  </a:schemeClr>
                </a:solidFill>
              </a:rPr>
              <a:t>Conception of math education development </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B6494F6B-4827-4394-8170-02A99FCA1613}"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17</a:t>
            </a:fld>
            <a:endParaRPr lang="ru-RU"/>
          </a:p>
        </p:txBody>
      </p:sp>
      <p:sp>
        <p:nvSpPr>
          <p:cNvPr id="8" name="TextBox 7"/>
          <p:cNvSpPr txBox="1"/>
          <p:nvPr/>
        </p:nvSpPr>
        <p:spPr>
          <a:xfrm>
            <a:off x="611560" y="1484784"/>
            <a:ext cx="7920880"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On December 24 of 2013 Russian Government had accepted The Conception of Mathematical Education Development in accordance with the charge of Russian President given in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May </a:t>
            </a:r>
            <a:r>
              <a:rPr lang="en-US" sz="2400" dirty="0" smtClean="0">
                <a:latin typeface="Times New Roman" panose="02020603050405020304" pitchFamily="18" charset="0"/>
                <a:cs typeface="Times New Roman" panose="02020603050405020304" pitchFamily="18" charset="0"/>
              </a:rPr>
              <a:t>of 2012. </a:t>
            </a:r>
            <a:endParaRPr lang="ru-RU"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11560" y="3103126"/>
            <a:ext cx="8136904"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It is rather short document that sets the main goals and principles of math education in schools and universities.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Firstly in latest history the Russian Government states unsatisfactory status of common and compulsory math education and announces the necessity to implement the education on different levels depending on individual educational interests and demands of a student.</a:t>
            </a:r>
            <a:endParaRPr lang="ru-RU"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Three </a:t>
            </a:r>
            <a:r>
              <a:rPr lang="en-US" dirty="0" smtClean="0">
                <a:solidFill>
                  <a:schemeClr val="accent1">
                    <a:lumMod val="50000"/>
                  </a:schemeClr>
                </a:solidFill>
              </a:rPr>
              <a:t>levels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C7A050BD-D129-4E1C-AB41-C1B6685A621A}" type="datetime1">
              <a:rPr lang="ru-RU" smtClean="0"/>
              <a:pPr/>
              <a:t>12.02.2014</a:t>
            </a:fld>
            <a:endParaRPr lang="ru-RU" dirty="0"/>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18</a:t>
            </a:fld>
            <a:endParaRPr lang="ru-RU"/>
          </a:p>
        </p:txBody>
      </p:sp>
      <p:sp>
        <p:nvSpPr>
          <p:cNvPr id="8" name="TextBox 7"/>
          <p:cNvSpPr txBox="1"/>
          <p:nvPr/>
        </p:nvSpPr>
        <p:spPr>
          <a:xfrm>
            <a:off x="827584" y="1556792"/>
            <a:ext cx="6624736" cy="2308324"/>
          </a:xfrm>
          <a:prstGeom prst="rect">
            <a:avLst/>
          </a:prstGeom>
          <a:noFill/>
        </p:spPr>
        <p:txBody>
          <a:bodyPr wrap="square" rtlCol="0">
            <a:spAutoFit/>
          </a:bodyPr>
          <a:lstStyle/>
          <a:p>
            <a:pPr>
              <a:buFont typeface="Arial" pitchFamily="34" charset="0"/>
              <a:buChar char="•"/>
            </a:pPr>
            <a:r>
              <a:rPr lang="en-US" sz="2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First Level – for life</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The Second Level – for professional activity</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The Third Level – for mathematical creativity and fundamental science development</a:t>
            </a:r>
            <a:endParaRPr lang="ru-RU" sz="2400" dirty="0">
              <a:latin typeface="Times New Roman" pitchFamily="18" charset="0"/>
              <a:cs typeface="Times New Roman" pitchFamily="18" charset="0"/>
            </a:endParaRPr>
          </a:p>
        </p:txBody>
      </p:sp>
      <p:sp>
        <p:nvSpPr>
          <p:cNvPr id="9" name="TextBox 8"/>
          <p:cNvSpPr txBox="1"/>
          <p:nvPr/>
        </p:nvSpPr>
        <p:spPr>
          <a:xfrm>
            <a:off x="899592" y="4005064"/>
            <a:ext cx="7560840"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Regarding the First Level </a:t>
            </a:r>
            <a:r>
              <a:rPr lang="en-US" sz="2400" dirty="0" smtClean="0">
                <a:latin typeface="Times New Roman" pitchFamily="18" charset="0"/>
                <a:cs typeface="Times New Roman" pitchFamily="18" charset="0"/>
              </a:rPr>
              <a:t>the Conception underlines that </a:t>
            </a:r>
            <a:r>
              <a:rPr lang="en-US" sz="2400" b="1" dirty="0" smtClean="0">
                <a:latin typeface="Times New Roman" pitchFamily="18" charset="0"/>
                <a:cs typeface="Times New Roman" pitchFamily="18" charset="0"/>
              </a:rPr>
              <a:t>every student must reach mathematical  literacy enough for everyday life</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This include elementary statistical and probabilistic literacy which are expected as a part of common public culture.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a:normAutofit fontScale="90000"/>
          </a:bodyPr>
          <a:lstStyle/>
          <a:p>
            <a:r>
              <a:rPr lang="en-US" dirty="0" smtClean="0">
                <a:solidFill>
                  <a:schemeClr val="accent1">
                    <a:lumMod val="50000"/>
                  </a:schemeClr>
                </a:solidFill>
              </a:rPr>
              <a:t>Statistics and </a:t>
            </a:r>
            <a:r>
              <a:rPr lang="en-US" dirty="0" smtClean="0">
                <a:solidFill>
                  <a:schemeClr val="accent1">
                    <a:lumMod val="50000"/>
                  </a:schemeClr>
                </a:solidFill>
              </a:rPr>
              <a:t>probability in </a:t>
            </a:r>
            <a:r>
              <a:rPr lang="en-US" dirty="0" smtClean="0">
                <a:solidFill>
                  <a:schemeClr val="accent1">
                    <a:lumMod val="50000"/>
                  </a:schemeClr>
                </a:solidFill>
              </a:rPr>
              <a:t>Russian schools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19</a:t>
            </a:fld>
            <a:endParaRPr lang="ru-RU"/>
          </a:p>
        </p:txBody>
      </p:sp>
      <p:sp>
        <p:nvSpPr>
          <p:cNvPr id="1026" name="Rectangle 2"/>
          <p:cNvSpPr>
            <a:spLocks noChangeArrowheads="1"/>
          </p:cNvSpPr>
          <p:nvPr/>
        </p:nvSpPr>
        <p:spPr bwMode="auto">
          <a:xfrm>
            <a:off x="827584" y="1875596"/>
            <a:ext cx="77768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Since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2004 </a:t>
            </a:r>
            <a:r>
              <a:rPr lang="en-US" sz="2400" dirty="0" smtClean="0">
                <a:latin typeface="Times New Roman" pitchFamily="18" charset="0"/>
                <a:ea typeface="Calibri" pitchFamily="34" charset="0"/>
                <a:cs typeface="Times New Roman" pitchFamily="18" charset="0"/>
              </a:rPr>
              <a:t> statistics and elements of probabilities theory are included in Federal  Educational  Standards.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Times New Roman" pitchFamily="18" charset="0"/>
                <a:ea typeface="Calibri" pitchFamily="34" charset="0"/>
                <a:cs typeface="Times New Roman" pitchFamily="18" charset="0"/>
              </a:rPr>
              <a:t> Now we have got the first successful experience in teaching statistics and preparing teachers for this.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Times New Roman" pitchFamily="18" charset="0"/>
                <a:cs typeface="Times New Roman" pitchFamily="18" charset="0"/>
              </a:rPr>
              <a:t> Banking, management, insurance and other public phenomena bear probabilistic character and we pay much attention on these subjects in our curriculum when planning the course of statistics and probability for middle and high school.</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Forest fires in Central Russia</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A6FB7695-D5B7-4225-B4C8-B8AA8C46F293}"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a:t>
            </a:fld>
            <a:endParaRPr lang="ru-RU"/>
          </a:p>
        </p:txBody>
      </p:sp>
      <p:pic>
        <p:nvPicPr>
          <p:cNvPr id="7" name="Содержимое 6" descr="http://s001.radikal.ru/i193/1008/e3/3b5306b4085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700808"/>
            <a:ext cx="4536504" cy="3816424"/>
          </a:xfrm>
          <a:prstGeom prst="rect">
            <a:avLst/>
          </a:prstGeom>
          <a:noFill/>
          <a:ln>
            <a:noFill/>
          </a:ln>
          <a:effectLst>
            <a:softEdge rad="63500"/>
          </a:effectLst>
        </p:spPr>
      </p:pic>
      <p:sp>
        <p:nvSpPr>
          <p:cNvPr id="8" name="TextBox 7"/>
          <p:cNvSpPr txBox="1"/>
          <p:nvPr/>
        </p:nvSpPr>
        <p:spPr>
          <a:xfrm>
            <a:off x="467544" y="1556792"/>
            <a:ext cx="3672408" cy="4154984"/>
          </a:xfrm>
          <a:prstGeom prst="rect">
            <a:avLst/>
          </a:prstGeom>
          <a:noFill/>
        </p:spPr>
        <p:txBody>
          <a:bodyPr wrap="square" rtlCol="0">
            <a:spAutoFit/>
          </a:bodyPr>
          <a:lstStyle/>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extreme heat of 2010 summer had caused the strongest fires in a number of regions of the Central and Volga </a:t>
            </a:r>
            <a:r>
              <a:rPr lang="en-US" sz="2400" dirty="0" err="1" smtClean="0">
                <a:latin typeface="Times New Roman" panose="02020603050405020304" pitchFamily="18" charset="0"/>
                <a:cs typeface="Times New Roman" panose="02020603050405020304" pitchFamily="18" charset="0"/>
              </a:rPr>
              <a:t>Fede-ral</a:t>
            </a:r>
            <a:r>
              <a:rPr lang="en-US" sz="2400" dirty="0" smtClean="0">
                <a:latin typeface="Times New Roman" panose="02020603050405020304" pitchFamily="18" charset="0"/>
                <a:cs typeface="Times New Roman" panose="02020603050405020304" pitchFamily="18" charset="0"/>
              </a:rPr>
              <a:t> districts.</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fires raged in 22 subjects of the Russia.</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Happened about 30 000 of forest and peat fires on a total area of nearly</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mln</a:t>
            </a:r>
            <a:r>
              <a:rPr lang="en-US" sz="2400" dirty="0" smtClean="0">
                <a:latin typeface="Times New Roman" panose="02020603050405020304" pitchFamily="18" charset="0"/>
                <a:cs typeface="Times New Roman" panose="02020603050405020304" pitchFamily="18" charset="0"/>
              </a:rPr>
              <a:t> ha.</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11960" y="5508521"/>
            <a:ext cx="4573016" cy="584775"/>
          </a:xfrm>
          <a:prstGeom prst="rect">
            <a:avLst/>
          </a:prstGeom>
          <a:noFill/>
        </p:spPr>
        <p:txBody>
          <a:bodyPr wrap="square" rtlCol="0">
            <a:spAutoFit/>
          </a:bodyPr>
          <a:lstStyle/>
          <a:p>
            <a:r>
              <a:rPr lang="en-US" sz="1600" dirty="0" smtClean="0"/>
              <a:t>The map of the fires and smokes over Central Russia, 2010  (photo by NASA)</a:t>
            </a:r>
            <a:endParaRPr lang="ru-RU"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Regular </a:t>
            </a:r>
            <a:r>
              <a:rPr lang="en-US" dirty="0" smtClean="0">
                <a:solidFill>
                  <a:schemeClr val="accent1">
                    <a:lumMod val="50000"/>
                  </a:schemeClr>
                </a:solidFill>
              </a:rPr>
              <a:t>textbooks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20</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827584" y="1418000"/>
            <a:ext cx="77768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2004 our group leaded by Prof. </a:t>
            </a:r>
            <a:r>
              <a:rPr kumimoji="0" lang="en-US" sz="24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Y.Tjurin</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had issued the first regular textbook </a:t>
            </a:r>
            <a:r>
              <a:rPr lang="en-US" sz="2400" dirty="0" smtClean="0">
                <a:latin typeface="Times New Roman" pitchFamily="18" charset="0"/>
                <a:ea typeface="Calibri" pitchFamily="34" charset="0"/>
                <a:cs typeface="Times New Roman" pitchFamily="18" charset="0"/>
              </a:rPr>
              <a:t>for 7-9 grades on Probabilities and Statistics for Moscow. Now it is in use not only in Moscow.</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In 2014 we finished and issued</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 the textbook for 10-11 as a sequel of the first one</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3429000"/>
            <a:ext cx="5040560" cy="2828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363272" cy="1143000"/>
          </a:xfrm>
        </p:spPr>
        <p:txBody>
          <a:bodyPr>
            <a:normAutofit fontScale="90000"/>
          </a:bodyPr>
          <a:lstStyle/>
          <a:p>
            <a:r>
              <a:rPr lang="en-US" dirty="0" smtClean="0">
                <a:solidFill>
                  <a:schemeClr val="accent1">
                    <a:lumMod val="50000"/>
                  </a:schemeClr>
                </a:solidFill>
              </a:rPr>
              <a:t>Insurance </a:t>
            </a:r>
            <a:r>
              <a:rPr lang="en-US" dirty="0" smtClean="0">
                <a:solidFill>
                  <a:schemeClr val="accent1">
                    <a:lumMod val="50000"/>
                  </a:schemeClr>
                </a:solidFill>
              </a:rPr>
              <a:t>literacy is </a:t>
            </a:r>
            <a:r>
              <a:rPr lang="en-US" dirty="0" smtClean="0">
                <a:solidFill>
                  <a:schemeClr val="accent1">
                    <a:lumMod val="50000"/>
                  </a:schemeClr>
                </a:solidFill>
              </a:rPr>
              <a:t>a part of </a:t>
            </a:r>
            <a:r>
              <a:rPr lang="en-US" dirty="0" smtClean="0">
                <a:solidFill>
                  <a:schemeClr val="accent1">
                    <a:lumMod val="50000"/>
                  </a:schemeClr>
                </a:solidFill>
              </a:rPr>
              <a:t>probability for </a:t>
            </a:r>
            <a:r>
              <a:rPr lang="en-US" dirty="0" smtClean="0">
                <a:solidFill>
                  <a:schemeClr val="accent1">
                    <a:lumMod val="50000"/>
                  </a:schemeClr>
                </a:solidFill>
              </a:rPr>
              <a:t>7-11 grades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21</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827584" y="2049525"/>
            <a:ext cx="777686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As the way from school mathematics to everyday events lies through learning statistics, we can apply various subjects to design the lessons and poses the problems. So we do when talking about life safety and natural disasters in teaching and studying statistics.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cs typeface="Times New Roman" pitchFamily="18" charset="0"/>
              </a:rPr>
              <a:t>The first example </a:t>
            </a:r>
            <a:r>
              <a:rPr lang="en-US" sz="2400" dirty="0" smtClean="0">
                <a:latin typeface="Times New Roman" pitchFamily="18" charset="0"/>
                <a:cs typeface="Times New Roman" pitchFamily="18" charset="0"/>
              </a:rPr>
              <a:t>has been dragged out from the lesson in grade 7</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363272" cy="1143000"/>
          </a:xfrm>
        </p:spPr>
        <p:txBody>
          <a:bodyPr>
            <a:normAutofit fontScale="90000"/>
          </a:bodyPr>
          <a:lstStyle/>
          <a:p>
            <a:r>
              <a:rPr lang="en-US" dirty="0" smtClean="0">
                <a:solidFill>
                  <a:schemeClr val="accent1">
                    <a:lumMod val="50000"/>
                  </a:schemeClr>
                </a:solidFill>
              </a:rPr>
              <a:t>The lesson for 7 – 8 grade. Comparison and hypotheses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22</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755576" y="2060848"/>
            <a:ext cx="77768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Times New Roman" pitchFamily="18" charset="0"/>
                <a:cs typeface="Times New Roman" pitchFamily="18" charset="0"/>
              </a:rPr>
              <a:t>The main task is to involve students into discussion about some features of two kindred charts.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Times New Roman" pitchFamily="18" charset="0"/>
                <a:cs typeface="Times New Roman" pitchFamily="18" charset="0"/>
              </a:rPr>
              <a:t>The teacher tries to wake the ability for comparison and putting hypotheses.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Times New Roman" pitchFamily="18" charset="0"/>
                <a:cs typeface="Times New Roman" pitchFamily="18" charset="0"/>
              </a:rPr>
              <a:t>Being out of possibility to check set hypotheses we shouldn’t  encourage students to think they and prove but we want them to fantasize and seek and put convincing arguments and reasons.</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363272" cy="710952"/>
          </a:xfrm>
        </p:spPr>
        <p:txBody>
          <a:bodyPr>
            <a:normAutofit fontScale="90000"/>
          </a:bodyPr>
          <a:lstStyle/>
          <a:p>
            <a:r>
              <a:rPr lang="en-US" dirty="0" smtClean="0">
                <a:solidFill>
                  <a:schemeClr val="accent1">
                    <a:lumMod val="50000"/>
                  </a:schemeClr>
                </a:solidFill>
              </a:rPr>
              <a:t>Two charts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23</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971600" y="1228110"/>
            <a:ext cx="76328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The left one shows number of payments, the right shows the total paid within two risks (buildings and property lost in fires including wildfires)</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Группа 10"/>
          <p:cNvGrpSpPr/>
          <p:nvPr/>
        </p:nvGrpSpPr>
        <p:grpSpPr>
          <a:xfrm>
            <a:off x="611560" y="2420888"/>
            <a:ext cx="7920880" cy="3888432"/>
            <a:chOff x="755576" y="2420888"/>
            <a:chExt cx="7560840" cy="3456384"/>
          </a:xfrm>
        </p:grpSpPr>
        <p:graphicFrame>
          <p:nvGraphicFramePr>
            <p:cNvPr id="9" name="Диаграмма 8"/>
            <p:cNvGraphicFramePr/>
            <p:nvPr/>
          </p:nvGraphicFramePr>
          <p:xfrm>
            <a:off x="755576" y="2420888"/>
            <a:ext cx="3960440"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nvGraphicFramePr>
          <p:xfrm>
            <a:off x="4932040" y="2420888"/>
            <a:ext cx="3384376" cy="3312368"/>
          </p:xfrm>
          <a:graphic>
            <a:graphicData uri="http://schemas.openxmlformats.org/drawingml/2006/chart">
              <c:chart xmlns:c="http://schemas.openxmlformats.org/drawingml/2006/chart" xmlns:r="http://schemas.openxmlformats.org/officeDocument/2006/relationships" r:id="rId3"/>
            </a:graphicData>
          </a:graphic>
        </p:graphicFrame>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363272" cy="710952"/>
          </a:xfrm>
        </p:spPr>
        <p:txBody>
          <a:bodyPr>
            <a:normAutofit fontScale="90000"/>
          </a:bodyPr>
          <a:lstStyle/>
          <a:p>
            <a:r>
              <a:rPr lang="en-US" dirty="0" smtClean="0">
                <a:solidFill>
                  <a:schemeClr val="accent1">
                    <a:lumMod val="50000"/>
                  </a:schemeClr>
                </a:solidFill>
              </a:rPr>
              <a:t>Two charts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24</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r>
              <a:rPr lang="en-US" sz="2200" dirty="0" smtClean="0"/>
              <a:t>1. What specialties </a:t>
            </a:r>
            <a:r>
              <a:rPr lang="en-US" sz="2200" dirty="0" smtClean="0"/>
              <a:t>you </a:t>
            </a:r>
            <a:r>
              <a:rPr lang="en-US" sz="2200" dirty="0" smtClean="0"/>
              <a:t>can </a:t>
            </a:r>
            <a:r>
              <a:rPr lang="en-US" sz="2200" dirty="0" smtClean="0"/>
              <a:t>notice in the </a:t>
            </a:r>
            <a:r>
              <a:rPr lang="en-US" sz="2200" dirty="0" smtClean="0"/>
              <a:t>charts? </a:t>
            </a:r>
            <a:endParaRPr lang="ru-RU" sz="2200" dirty="0"/>
          </a:p>
        </p:txBody>
      </p:sp>
      <p:grpSp>
        <p:nvGrpSpPr>
          <p:cNvPr id="3" name="Группа 10"/>
          <p:cNvGrpSpPr/>
          <p:nvPr/>
        </p:nvGrpSpPr>
        <p:grpSpPr>
          <a:xfrm>
            <a:off x="611560" y="2420888"/>
            <a:ext cx="7920880" cy="3888432"/>
            <a:chOff x="755576" y="2420888"/>
            <a:chExt cx="7560840" cy="3456384"/>
          </a:xfrm>
        </p:grpSpPr>
        <p:graphicFrame>
          <p:nvGraphicFramePr>
            <p:cNvPr id="9" name="Диаграмма 8"/>
            <p:cNvGraphicFramePr/>
            <p:nvPr/>
          </p:nvGraphicFramePr>
          <p:xfrm>
            <a:off x="755576" y="2420888"/>
            <a:ext cx="3960440"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nvGraphicFramePr>
          <p:xfrm>
            <a:off x="4932040" y="2420888"/>
            <a:ext cx="3384376" cy="3312368"/>
          </p:xfrm>
          <a:graphic>
            <a:graphicData uri="http://schemas.openxmlformats.org/drawingml/2006/chart">
              <c:chart xmlns:c="http://schemas.openxmlformats.org/drawingml/2006/chart" xmlns:r="http://schemas.openxmlformats.org/officeDocument/2006/relationships" r:id="rId3"/>
            </a:graphicData>
          </a:graphic>
        </p:graphicFrame>
      </p:grpSp>
      <p:sp>
        <p:nvSpPr>
          <p:cNvPr id="11" name="TextBox 10"/>
          <p:cNvSpPr txBox="1"/>
          <p:nvPr/>
        </p:nvSpPr>
        <p:spPr>
          <a:xfrm>
            <a:off x="578856" y="1494576"/>
            <a:ext cx="8208912" cy="430887"/>
          </a:xfrm>
          <a:prstGeom prst="rect">
            <a:avLst/>
          </a:prstGeom>
          <a:noFill/>
        </p:spPr>
        <p:txBody>
          <a:bodyPr wrap="square" rtlCol="0">
            <a:spAutoFit/>
          </a:bodyPr>
          <a:lstStyle/>
          <a:p>
            <a:r>
              <a:rPr lang="en-US" sz="2200" dirty="0" smtClean="0"/>
              <a:t>2. What </a:t>
            </a:r>
            <a:r>
              <a:rPr lang="en-US" sz="2200" dirty="0" smtClean="0"/>
              <a:t>significantly</a:t>
            </a:r>
            <a:r>
              <a:rPr lang="en-US" sz="2200" dirty="0" smtClean="0"/>
              <a:t> influences </a:t>
            </a:r>
            <a:r>
              <a:rPr lang="en-US" sz="2200" dirty="0" smtClean="0"/>
              <a:t>the number of payments? </a:t>
            </a:r>
            <a:endParaRPr lang="ru-RU" sz="2200" dirty="0"/>
          </a:p>
        </p:txBody>
      </p:sp>
      <p:sp>
        <p:nvSpPr>
          <p:cNvPr id="12" name="TextBox 11"/>
          <p:cNvSpPr txBox="1"/>
          <p:nvPr/>
        </p:nvSpPr>
        <p:spPr>
          <a:xfrm>
            <a:off x="578856" y="1455575"/>
            <a:ext cx="8068412" cy="430887"/>
          </a:xfrm>
          <a:prstGeom prst="rect">
            <a:avLst/>
          </a:prstGeom>
          <a:noFill/>
        </p:spPr>
        <p:txBody>
          <a:bodyPr wrap="square" rtlCol="0">
            <a:spAutoFit/>
          </a:bodyPr>
          <a:lstStyle/>
          <a:p>
            <a:r>
              <a:rPr lang="en-US" sz="2200" dirty="0" smtClean="0"/>
              <a:t>3. What </a:t>
            </a:r>
            <a:r>
              <a:rPr lang="en-US" sz="2200" dirty="0" smtClean="0"/>
              <a:t>significantly i</a:t>
            </a:r>
            <a:r>
              <a:rPr lang="en-US" sz="2200" dirty="0" smtClean="0"/>
              <a:t>nfluences </a:t>
            </a:r>
            <a:r>
              <a:rPr lang="en-US" sz="2200" dirty="0" smtClean="0"/>
              <a:t>the </a:t>
            </a:r>
            <a:r>
              <a:rPr lang="en-US" sz="2200" dirty="0" smtClean="0"/>
              <a:t>total amount of payments? </a:t>
            </a:r>
            <a:endParaRPr lang="ru-RU" sz="2200" dirty="0"/>
          </a:p>
        </p:txBody>
      </p:sp>
      <p:sp>
        <p:nvSpPr>
          <p:cNvPr id="13" name="TextBox 12"/>
          <p:cNvSpPr txBox="1"/>
          <p:nvPr/>
        </p:nvSpPr>
        <p:spPr>
          <a:xfrm>
            <a:off x="611560" y="1332464"/>
            <a:ext cx="8065888" cy="1107996"/>
          </a:xfrm>
          <a:prstGeom prst="rect">
            <a:avLst/>
          </a:prstGeom>
          <a:noFill/>
        </p:spPr>
        <p:txBody>
          <a:bodyPr wrap="square" rtlCol="0">
            <a:spAutoFit/>
          </a:bodyPr>
          <a:lstStyle/>
          <a:p>
            <a:r>
              <a:rPr lang="en-US" sz="2200" dirty="0" smtClean="0"/>
              <a:t>4. What can you propose to explain why in 2007 the number of payments was much less then in other years? Your hypotheses, please…</a:t>
            </a:r>
            <a:endParaRPr lang="ru-RU" sz="2200" dirty="0"/>
          </a:p>
        </p:txBody>
      </p:sp>
      <p:sp>
        <p:nvSpPr>
          <p:cNvPr id="14" name="TextBox 13"/>
          <p:cNvSpPr txBox="1"/>
          <p:nvPr/>
        </p:nvSpPr>
        <p:spPr>
          <a:xfrm>
            <a:off x="679973" y="1332464"/>
            <a:ext cx="7929062" cy="1107996"/>
          </a:xfrm>
          <a:prstGeom prst="rect">
            <a:avLst/>
          </a:prstGeom>
          <a:noFill/>
        </p:spPr>
        <p:txBody>
          <a:bodyPr wrap="square" rtlCol="0">
            <a:spAutoFit/>
          </a:bodyPr>
          <a:lstStyle/>
          <a:p>
            <a:r>
              <a:rPr lang="en-US" sz="2200" dirty="0" smtClean="0"/>
              <a:t>5. How should you explain why in 2006 the number of </a:t>
            </a:r>
            <a:r>
              <a:rPr lang="en-US" sz="2200" dirty="0" smtClean="0"/>
              <a:t>payments </a:t>
            </a:r>
            <a:r>
              <a:rPr lang="en-US" sz="2200" dirty="0" smtClean="0"/>
              <a:t>is less while the total </a:t>
            </a:r>
            <a:r>
              <a:rPr lang="en-US" sz="2200" dirty="0" smtClean="0"/>
              <a:t>amount is </a:t>
            </a:r>
            <a:r>
              <a:rPr lang="en-US" sz="2200" dirty="0" smtClean="0"/>
              <a:t>greater than in other years?  Hypotheses, please…</a:t>
            </a:r>
            <a:endParaRPr lang="ru-RU" sz="2200" dirty="0"/>
          </a:p>
        </p:txBody>
      </p:sp>
      <p:sp>
        <p:nvSpPr>
          <p:cNvPr id="15" name="TextBox 14"/>
          <p:cNvSpPr txBox="1"/>
          <p:nvPr/>
        </p:nvSpPr>
        <p:spPr>
          <a:xfrm>
            <a:off x="610072" y="1361673"/>
            <a:ext cx="7920880" cy="1107996"/>
          </a:xfrm>
          <a:prstGeom prst="rect">
            <a:avLst/>
          </a:prstGeom>
          <a:noFill/>
        </p:spPr>
        <p:txBody>
          <a:bodyPr wrap="square" rtlCol="0">
            <a:spAutoFit/>
          </a:bodyPr>
          <a:lstStyle/>
          <a:p>
            <a:r>
              <a:rPr lang="en-US" sz="2200" dirty="0" smtClean="0"/>
              <a:t>6. How might it be that total insurance compensation for lost property is growing year by year when the number of payments is oscillating?</a:t>
            </a:r>
            <a:endParaRPr lang="ru-RU" sz="2200" dirty="0"/>
          </a:p>
        </p:txBody>
      </p:sp>
      <p:sp>
        <p:nvSpPr>
          <p:cNvPr id="16" name="TextBox 15"/>
          <p:cNvSpPr txBox="1"/>
          <p:nvPr/>
        </p:nvSpPr>
        <p:spPr>
          <a:xfrm>
            <a:off x="631280" y="1375902"/>
            <a:ext cx="7776864" cy="769441"/>
          </a:xfrm>
          <a:prstGeom prst="rect">
            <a:avLst/>
          </a:prstGeom>
          <a:noFill/>
        </p:spPr>
        <p:txBody>
          <a:bodyPr wrap="square" rtlCol="0">
            <a:spAutoFit/>
          </a:bodyPr>
          <a:lstStyle/>
          <a:p>
            <a:r>
              <a:rPr lang="en-US" sz="2200" dirty="0" smtClean="0"/>
              <a:t>7. What could you assume about quantity of insurants and </a:t>
            </a:r>
            <a:r>
              <a:rPr lang="en-US" sz="2200" dirty="0" smtClean="0"/>
              <a:t>the </a:t>
            </a:r>
            <a:r>
              <a:rPr lang="en-US" sz="2200" dirty="0" smtClean="0"/>
              <a:t>tendency? </a:t>
            </a:r>
            <a:endParaRPr lang="ru-RU" sz="2200" dirty="0"/>
          </a:p>
        </p:txBody>
      </p:sp>
      <p:sp>
        <p:nvSpPr>
          <p:cNvPr id="17" name="TextBox 16"/>
          <p:cNvSpPr txBox="1"/>
          <p:nvPr/>
        </p:nvSpPr>
        <p:spPr>
          <a:xfrm>
            <a:off x="679973" y="1495278"/>
            <a:ext cx="7741796" cy="769441"/>
          </a:xfrm>
          <a:prstGeom prst="rect">
            <a:avLst/>
          </a:prstGeom>
          <a:noFill/>
        </p:spPr>
        <p:txBody>
          <a:bodyPr wrap="square" rtlCol="0">
            <a:spAutoFit/>
          </a:bodyPr>
          <a:lstStyle/>
          <a:p>
            <a:r>
              <a:rPr lang="en-US" sz="2200" dirty="0" smtClean="0"/>
              <a:t>8. Can you make any assumption about the </a:t>
            </a:r>
            <a:r>
              <a:rPr lang="en-US" sz="2200" dirty="0" smtClean="0"/>
              <a:t>strategy of</a:t>
            </a:r>
            <a:r>
              <a:rPr lang="ru-RU" sz="2200" dirty="0" smtClean="0"/>
              <a:t> </a:t>
            </a:r>
            <a:r>
              <a:rPr lang="en-US" sz="2200" dirty="0" smtClean="0"/>
              <a:t>the </a:t>
            </a:r>
            <a:r>
              <a:rPr lang="en-US" sz="2200" dirty="0" smtClean="0"/>
              <a:t>insurance companies? </a:t>
            </a:r>
            <a:endParaRPr lang="ru-RU"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7787"/>
            <a:ext cx="8363272" cy="1143000"/>
          </a:xfrm>
        </p:spPr>
        <p:txBody>
          <a:bodyPr>
            <a:normAutofit/>
          </a:bodyPr>
          <a:lstStyle/>
          <a:p>
            <a:r>
              <a:rPr lang="en-US" dirty="0" smtClean="0">
                <a:solidFill>
                  <a:schemeClr val="accent1">
                    <a:lumMod val="50000"/>
                  </a:schemeClr>
                </a:solidFill>
              </a:rPr>
              <a:t>The conclusion</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25</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827584" y="1340182"/>
            <a:ext cx="777686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400" dirty="0" smtClean="0">
                <a:latin typeface="Times New Roman" pitchFamily="18" charset="0"/>
                <a:cs typeface="Times New Roman" pitchFamily="18" charset="0"/>
              </a:rPr>
              <a:t> The </a:t>
            </a:r>
            <a:r>
              <a:rPr lang="en-US" sz="2400" dirty="0" smtClean="0">
                <a:latin typeface="Times New Roman" pitchFamily="18" charset="0"/>
                <a:cs typeface="Times New Roman" pitchFamily="18" charset="0"/>
              </a:rPr>
              <a:t>lesson had been designed to encourage students to hypothesize and make assumptions from graphically presented information. It’s no important that we have no enough data to check the hypotheses. The best tool of </a:t>
            </a:r>
            <a:r>
              <a:rPr lang="en-US" sz="2400" dirty="0" smtClean="0">
                <a:latin typeface="Times New Roman" pitchFamily="18" charset="0"/>
                <a:cs typeface="Times New Roman" pitchFamily="18" charset="0"/>
              </a:rPr>
              <a:t>a statistician </a:t>
            </a:r>
            <a:r>
              <a:rPr lang="en-US" sz="2400" dirty="0" smtClean="0">
                <a:latin typeface="Times New Roman" pitchFamily="18" charset="0"/>
                <a:cs typeface="Times New Roman" pitchFamily="18" charset="0"/>
              </a:rPr>
              <a:t>is his culture, intuition and fantasy </a:t>
            </a:r>
            <a:r>
              <a:rPr lang="en-US" sz="2400" dirty="0" smtClean="0">
                <a:latin typeface="Times New Roman" pitchFamily="18" charset="0"/>
                <a:cs typeface="Times New Roman" pitchFamily="18" charset="0"/>
              </a:rPr>
              <a:t>with which he proce</a:t>
            </a:r>
            <a:r>
              <a:rPr lang="en-US" sz="2400" dirty="0" smtClean="0">
                <a:latin typeface="Times New Roman" pitchFamily="18" charset="0"/>
                <a:cs typeface="Times New Roman" pitchFamily="18" charset="0"/>
              </a:rPr>
              <a:t>sses the</a:t>
            </a:r>
            <a:r>
              <a:rPr lang="en-US" sz="2400" dirty="0" smtClean="0">
                <a:latin typeface="Times New Roman" pitchFamily="18" charset="0"/>
                <a:cs typeface="Times New Roman" pitchFamily="18" charset="0"/>
              </a:rPr>
              <a:t> statistical </a:t>
            </a:r>
            <a:r>
              <a:rPr lang="en-US" sz="2400" dirty="0" smtClean="0">
                <a:latin typeface="Times New Roman" pitchFamily="18" charset="0"/>
                <a:cs typeface="Times New Roman" pitchFamily="18" charset="0"/>
              </a:rPr>
              <a:t>data.</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The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second</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 aim is increasing understanding about insurance as a way to defend homes and property whe</a:t>
            </a:r>
            <a:r>
              <a:rPr lang="en-US" sz="2400" dirty="0" smtClean="0">
                <a:latin typeface="Times New Roman" pitchFamily="18" charset="0"/>
                <a:cs typeface="Times New Roman" pitchFamily="18" charset="0"/>
              </a:rPr>
              <a:t>n a disaster occurs. So the teacher must focus on the tendency of growing the number of insurants and insured sum through the years.</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507288" cy="1143000"/>
          </a:xfrm>
        </p:spPr>
        <p:txBody>
          <a:bodyPr>
            <a:noAutofit/>
          </a:bodyPr>
          <a:lstStyle/>
          <a:p>
            <a:r>
              <a:rPr lang="en-US" sz="3600" dirty="0" smtClean="0">
                <a:solidFill>
                  <a:schemeClr val="accent1">
                    <a:lumMod val="50000"/>
                  </a:schemeClr>
                </a:solidFill>
              </a:rPr>
              <a:t>9 – 11 grades. Math Expectation of a Discreet Random Value</a:t>
            </a:r>
            <a:endParaRPr lang="ru-RU" sz="3600"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26</a:t>
            </a:fld>
            <a:endParaRPr lang="ru-RU"/>
          </a:p>
        </p:txBody>
      </p:sp>
      <p:sp>
        <p:nvSpPr>
          <p:cNvPr id="1026" name="Rectangle 2"/>
          <p:cNvSpPr>
            <a:spLocks noChangeArrowheads="1"/>
          </p:cNvSpPr>
          <p:nvPr/>
        </p:nvSpPr>
        <p:spPr bwMode="auto">
          <a:xfrm>
            <a:off x="827584" y="2276872"/>
            <a:ext cx="777686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One of the main our ideas is to lead students to the understanding effect of  Large Numbers Law. So the concept of ME grows to one of the central concepts. We try to explain to teachers that  the very core of ME is very simple – ME plays the role of “theoretical average”.  We success slowly.</a:t>
            </a:r>
            <a:endParaRPr lang="ru-RU"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The lesson below is designed as a mathematical play with the subject concerning the insurance business as the business of very probabilistic nature</a:t>
            </a:r>
            <a:r>
              <a:rPr lang="en-US" sz="2400" dirty="0" smtClean="0">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363272" cy="1143000"/>
          </a:xfrm>
        </p:spPr>
        <p:txBody>
          <a:bodyPr>
            <a:normAutofit fontScale="90000"/>
          </a:bodyPr>
          <a:lstStyle/>
          <a:p>
            <a:r>
              <a:rPr lang="en-US" dirty="0" smtClean="0">
                <a:solidFill>
                  <a:schemeClr val="accent1">
                    <a:lumMod val="50000"/>
                  </a:schemeClr>
                </a:solidFill>
              </a:rPr>
              <a:t>How to manage an </a:t>
            </a:r>
            <a:r>
              <a:rPr lang="en-US" dirty="0" smtClean="0">
                <a:solidFill>
                  <a:schemeClr val="accent1">
                    <a:lumMod val="50000"/>
                  </a:schemeClr>
                </a:solidFill>
              </a:rPr>
              <a:t>insurance company?</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27</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755576" y="2060848"/>
            <a:ext cx="45365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We want to establish an insurance company in a rural area of Central Russia. Our specialization might be the insurance of  living buildings and property against wildfires.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Now we offer only one kind of insures risk:</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cs typeface="Times New Roman" pitchFamily="18" charset="0"/>
              </a:rPr>
              <a:t>“Loss or damage of  wood buildings and property in a fire”</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http://xn--e1afbgaflgecd4a8b1g.xn--p1ai/uploads/posts/2012-07/1342863504_krisha.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4576" y="2132856"/>
            <a:ext cx="3563888" cy="3312368"/>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363272" cy="1143000"/>
          </a:xfrm>
        </p:spPr>
        <p:txBody>
          <a:bodyPr>
            <a:normAutofit fontScale="90000"/>
          </a:bodyPr>
          <a:lstStyle/>
          <a:p>
            <a:r>
              <a:rPr lang="en-US" dirty="0" smtClean="0">
                <a:solidFill>
                  <a:schemeClr val="accent1">
                    <a:lumMod val="50000"/>
                  </a:schemeClr>
                </a:solidFill>
              </a:rPr>
              <a:t>What is the </a:t>
            </a:r>
            <a:r>
              <a:rPr lang="en-US" dirty="0" smtClean="0">
                <a:solidFill>
                  <a:schemeClr val="accent1">
                    <a:lumMod val="50000"/>
                  </a:schemeClr>
                </a:solidFill>
              </a:rPr>
              <a:t>insurance premium?</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28</a:t>
            </a:fld>
            <a:endParaRPr lang="ru-RU"/>
          </a:p>
        </p:txBody>
      </p:sp>
      <p:sp>
        <p:nvSpPr>
          <p:cNvPr id="1026" name="Rectangle 2"/>
          <p:cNvSpPr>
            <a:spLocks noChangeArrowheads="1"/>
          </p:cNvSpPr>
          <p:nvPr/>
        </p:nvSpPr>
        <p:spPr bwMode="auto">
          <a:xfrm>
            <a:off x="827584" y="2095694"/>
            <a:ext cx="7776864"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 Determine for ourselves that an insurance company is not a charitable corporation</a:t>
            </a:r>
            <a:r>
              <a:rPr lang="en-US" sz="2400" b="1" dirty="0" smtClean="0">
                <a:latin typeface="Times New Roman" pitchFamily="18" charset="0"/>
                <a:cs typeface="Times New Roman" pitchFamily="18" charset="0"/>
              </a:rPr>
              <a:t>. It exists and works due to insurance premiums paid by insurants</a:t>
            </a:r>
            <a:r>
              <a:rPr lang="en-US" sz="2400" dirty="0" smtClean="0">
                <a:latin typeface="Times New Roman" pitchFamily="18" charset="0"/>
                <a:cs typeface="Times New Roman" pitchFamily="18" charset="0"/>
              </a:rPr>
              <a:t>. The company mustn’t work for losses</a:t>
            </a:r>
            <a:r>
              <a:rPr lang="ru-RU"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fontAlgn="base">
              <a:spcBef>
                <a:spcPct val="0"/>
              </a:spcBef>
              <a:spcAft>
                <a:spcPct val="0"/>
              </a:spcAft>
              <a:buFont typeface="Arial" pitchFamily="34" charset="0"/>
              <a:buChar char="•"/>
            </a:pPr>
            <a:endParaRPr lang="en-US" sz="2400" dirty="0" smtClean="0">
              <a:latin typeface="Times New Roman" pitchFamily="18" charset="0"/>
              <a:cs typeface="Times New Roman" pitchFamily="18" charset="0"/>
            </a:endParaRPr>
          </a:p>
          <a:p>
            <a:pPr fontAlgn="base">
              <a:spcBef>
                <a:spcPct val="0"/>
              </a:spcBef>
              <a:spcAft>
                <a:spcPct val="0"/>
              </a:spcAft>
              <a:buFont typeface="Arial" pitchFamily="34" charset="0"/>
              <a:buChar char="•"/>
            </a:pPr>
            <a:r>
              <a:rPr lang="en-US" sz="2400" dirty="0" smtClean="0">
                <a:latin typeface="Times New Roman" pitchFamily="18" charset="0"/>
                <a:cs typeface="Times New Roman" pitchFamily="18" charset="0"/>
              </a:rPr>
              <a:t> Now we will consider only mathematical aspect of forming premiums</a:t>
            </a:r>
            <a:r>
              <a:rPr lang="ru-RU" sz="2400" dirty="0" smtClean="0">
                <a:latin typeface="Times New Roman" pitchFamily="18" charset="0"/>
                <a:cs typeface="Times New Roman" pitchFamily="18" charset="0"/>
              </a:rPr>
              <a:t>. </a:t>
            </a:r>
            <a:endParaRPr lang="ru-RU"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r>
              <a:rPr lang="en-US" dirty="0" smtClean="0">
                <a:solidFill>
                  <a:schemeClr val="accent1">
                    <a:lumMod val="50000"/>
                  </a:schemeClr>
                </a:solidFill>
              </a:rPr>
              <a:t>What makes </a:t>
            </a:r>
            <a:br>
              <a:rPr lang="en-US" dirty="0" smtClean="0">
                <a:solidFill>
                  <a:schemeClr val="accent1">
                    <a:lumMod val="50000"/>
                  </a:schemeClr>
                </a:solidFill>
              </a:rPr>
            </a:br>
            <a:r>
              <a:rPr lang="en-US" dirty="0" smtClean="0">
                <a:solidFill>
                  <a:schemeClr val="accent1">
                    <a:lumMod val="50000"/>
                  </a:schemeClr>
                </a:solidFill>
              </a:rPr>
              <a:t>the </a:t>
            </a:r>
            <a:r>
              <a:rPr lang="en-US" dirty="0" smtClean="0">
                <a:solidFill>
                  <a:schemeClr val="accent1">
                    <a:lumMod val="50000"/>
                  </a:schemeClr>
                </a:solidFill>
              </a:rPr>
              <a:t>insurance premium?</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29</a:t>
            </a:fld>
            <a:endParaRPr lang="ru-RU"/>
          </a:p>
        </p:txBody>
      </p:sp>
      <p:sp>
        <p:nvSpPr>
          <p:cNvPr id="9" name="Прямоугольник 8"/>
          <p:cNvSpPr/>
          <p:nvPr/>
        </p:nvSpPr>
        <p:spPr>
          <a:xfrm>
            <a:off x="683568" y="1628800"/>
            <a:ext cx="7992888" cy="4154984"/>
          </a:xfrm>
          <a:prstGeom prst="rect">
            <a:avLst/>
          </a:prstGeom>
        </p:spPr>
        <p:txBody>
          <a:bodyPr wrap="square">
            <a:spAutoFit/>
          </a:bodyPr>
          <a:lstStyle/>
          <a:p>
            <a:r>
              <a:rPr lang="en-US" sz="2400" dirty="0" smtClean="0">
                <a:latin typeface="Times New Roman" pitchFamily="18" charset="0"/>
                <a:cs typeface="Times New Roman" pitchFamily="18" charset="0"/>
              </a:rPr>
              <a:t>Now please put assumptions – what the premium depends on? Which items are more sufficient, which – less? </a:t>
            </a:r>
          </a:p>
          <a:p>
            <a:endParaRPr lang="ru-RU" sz="2400" dirty="0" smtClean="0">
              <a:latin typeface="Times New Roman" pitchFamily="18" charset="0"/>
              <a:cs typeface="Times New Roman" pitchFamily="18" charset="0"/>
            </a:endParaRPr>
          </a:p>
          <a:p>
            <a:pPr marL="342900" indent="-342900">
              <a:buAutoNum type="arabicPeriod"/>
            </a:pPr>
            <a:r>
              <a:rPr lang="en-US" sz="2400" dirty="0" smtClean="0">
                <a:latin typeface="Times New Roman" pitchFamily="18" charset="0"/>
                <a:cs typeface="Times New Roman" pitchFamily="18" charset="0"/>
              </a:rPr>
              <a:t>The total sum of assumed insurance compensation</a:t>
            </a:r>
          </a:p>
          <a:p>
            <a:r>
              <a:rPr lang="ru-RU" sz="24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The probability of the insurance  accident</a:t>
            </a:r>
          </a:p>
          <a:p>
            <a:r>
              <a:rPr lang="en-US" sz="2400" dirty="0" smtClean="0">
                <a:latin typeface="Times New Roman" pitchFamily="18" charset="0"/>
                <a:cs typeface="Times New Roman" pitchFamily="18" charset="0"/>
              </a:rPr>
              <a:t>3. Common weal</a:t>
            </a:r>
            <a:endParaRPr lang="ru-RU" sz="2400" dirty="0" smtClean="0">
              <a:latin typeface="Times New Roman" pitchFamily="18" charset="0"/>
              <a:cs typeface="Times New Roman" pitchFamily="18" charset="0"/>
            </a:endParaRPr>
          </a:p>
          <a:p>
            <a:pPr marL="342900" indent="-342900">
              <a:buAutoNum type="arabicPeriod" startAt="4"/>
            </a:pPr>
            <a:r>
              <a:rPr lang="en-US" sz="2400" dirty="0" smtClean="0">
                <a:latin typeface="Times New Roman" pitchFamily="18" charset="0"/>
                <a:cs typeface="Times New Roman" pitchFamily="18" charset="0"/>
              </a:rPr>
              <a:t>Number of insurants</a:t>
            </a:r>
          </a:p>
          <a:p>
            <a:r>
              <a:rPr lang="ru-RU" sz="2400" dirty="0" smtClean="0">
                <a:latin typeface="Times New Roman" pitchFamily="18" charset="0"/>
                <a:cs typeface="Times New Roman" pitchFamily="18" charset="0"/>
              </a:rPr>
              <a:t>5. </a:t>
            </a:r>
            <a:r>
              <a:rPr lang="en-US" sz="2400" dirty="0" smtClean="0">
                <a:latin typeface="Times New Roman" pitchFamily="18" charset="0"/>
                <a:cs typeface="Times New Roman" pitchFamily="18" charset="0"/>
              </a:rPr>
              <a:t>Competition on insurance market</a:t>
            </a:r>
          </a:p>
          <a:p>
            <a:r>
              <a:rPr lang="en-US" sz="2400" dirty="0" smtClean="0">
                <a:latin typeface="Times New Roman" pitchFamily="18" charset="0"/>
                <a:cs typeface="Times New Roman" pitchFamily="18" charset="0"/>
              </a:rPr>
              <a:t>6. Governmental regulation of insurance activity</a:t>
            </a:r>
          </a:p>
          <a:p>
            <a:r>
              <a:rPr lang="en-US" sz="2400" dirty="0" smtClean="0">
                <a:latin typeface="Times New Roman" pitchFamily="18" charset="0"/>
                <a:cs typeface="Times New Roman" pitchFamily="18" charset="0"/>
              </a:rPr>
              <a:t>7. The necessity income of the company (including necessary for salary, rent, taxes, covering accidents etc.)</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50000"/>
                  </a:schemeClr>
                </a:solidFill>
              </a:rPr>
              <a:t>Forest </a:t>
            </a:r>
            <a:r>
              <a:rPr lang="en-US" dirty="0" smtClean="0">
                <a:solidFill>
                  <a:schemeClr val="accent1">
                    <a:lumMod val="50000"/>
                  </a:schemeClr>
                </a:solidFill>
              </a:rPr>
              <a:t>fires in </a:t>
            </a:r>
            <a:r>
              <a:rPr lang="en-US" dirty="0" smtClean="0">
                <a:solidFill>
                  <a:schemeClr val="accent1">
                    <a:lumMod val="50000"/>
                  </a:schemeClr>
                </a:solidFill>
              </a:rPr>
              <a:t>Central Russia</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CFF4D646-F448-4C77-BD97-1462E344E4D8}" type="datetime1">
              <a:rPr lang="ru-RU" smtClean="0"/>
              <a:pPr/>
              <a:t>12.02.2014</a:t>
            </a:fld>
            <a:endParaRPr lang="ru-RU" dirty="0"/>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a:t>
            </a:fld>
            <a:endParaRPr lang="ru-RU"/>
          </a:p>
        </p:txBody>
      </p:sp>
      <p:sp>
        <p:nvSpPr>
          <p:cNvPr id="8" name="TextBox 7"/>
          <p:cNvSpPr txBox="1"/>
          <p:nvPr/>
        </p:nvSpPr>
        <p:spPr>
          <a:xfrm>
            <a:off x="611560" y="1484784"/>
            <a:ext cx="7992888" cy="1200329"/>
          </a:xfrm>
          <a:prstGeom prst="rect">
            <a:avLst/>
          </a:prstGeom>
          <a:noFill/>
        </p:spPr>
        <p:txBody>
          <a:bodyPr wrap="square" rtlCol="0">
            <a:spAutoFit/>
          </a:bodyPr>
          <a:lstStyle/>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Burned </a:t>
            </a:r>
            <a:r>
              <a:rPr lang="en-US" sz="2400" dirty="0" smtClean="0">
                <a:latin typeface="Times New Roman" panose="02020603050405020304" pitchFamily="18" charset="0"/>
                <a:cs typeface="Times New Roman" panose="02020603050405020304" pitchFamily="18" charset="0"/>
              </a:rPr>
              <a:t>about 2 5000 of living buildings.</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a:t>
            </a:r>
            <a:r>
              <a:rPr lang="en-US" sz="2400" dirty="0" smtClean="0">
                <a:latin typeface="Times New Roman" panose="02020603050405020304" pitchFamily="18" charset="0"/>
                <a:cs typeface="Times New Roman" panose="02020603050405020304" pitchFamily="18" charset="0"/>
              </a:rPr>
              <a:t>fire got to nuclear centers located in </a:t>
            </a:r>
            <a:r>
              <a:rPr lang="en-US" sz="2400" dirty="0" err="1" smtClean="0">
                <a:latin typeface="Times New Roman" panose="02020603050405020304" pitchFamily="18" charset="0"/>
                <a:cs typeface="Times New Roman" panose="02020603050405020304" pitchFamily="18" charset="0"/>
              </a:rPr>
              <a:t>Sarov</a:t>
            </a:r>
            <a:r>
              <a:rPr lang="en-US" sz="2400" dirty="0" smtClean="0">
                <a:latin typeface="Times New Roman" panose="02020603050405020304" pitchFamily="18" charset="0"/>
                <a:cs typeface="Times New Roman" panose="02020603050405020304" pitchFamily="18" charset="0"/>
              </a:rPr>
              <a:t> (Nizhniy Novgorod region) and </a:t>
            </a:r>
            <a:r>
              <a:rPr lang="en-US" sz="2400" dirty="0" err="1" smtClean="0">
                <a:latin typeface="Times New Roman" panose="02020603050405020304" pitchFamily="18" charset="0"/>
                <a:cs typeface="Times New Roman" panose="02020603050405020304" pitchFamily="18" charset="0"/>
              </a:rPr>
              <a:t>Snezhinsk</a:t>
            </a:r>
            <a:r>
              <a:rPr lang="en-US" sz="2400" dirty="0" smtClean="0">
                <a:latin typeface="Times New Roman" panose="02020603050405020304" pitchFamily="18" charset="0"/>
                <a:cs typeface="Times New Roman" panose="02020603050405020304" pitchFamily="18" charset="0"/>
              </a:rPr>
              <a:t> (Chelyabinsk region).</a:t>
            </a:r>
          </a:p>
        </p:txBody>
      </p:sp>
      <p:pic>
        <p:nvPicPr>
          <p:cNvPr id="12" name="Рисунок 11" descr="http://www.yamalru.ru/images/photos/medium/article23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780928"/>
            <a:ext cx="4320480" cy="3240360"/>
          </a:xfrm>
          <a:prstGeom prst="rect">
            <a:avLst/>
          </a:prstGeom>
          <a:noFill/>
          <a:ln>
            <a:noFill/>
          </a:ln>
          <a:effectLst>
            <a:softEdge rad="63500"/>
          </a:effectLst>
        </p:spPr>
      </p:pic>
      <p:sp>
        <p:nvSpPr>
          <p:cNvPr id="14" name="TextBox 13"/>
          <p:cNvSpPr txBox="1"/>
          <p:nvPr/>
        </p:nvSpPr>
        <p:spPr>
          <a:xfrm>
            <a:off x="611560" y="2776860"/>
            <a:ext cx="3816424" cy="2677656"/>
          </a:xfrm>
          <a:prstGeom prst="rect">
            <a:avLst/>
          </a:prstGeom>
          <a:noFill/>
        </p:spPr>
        <p:txBody>
          <a:bodyPr wrap="square" rtlCol="0">
            <a:spAutoFit/>
          </a:bodyPr>
          <a:lstStyle/>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In </a:t>
            </a:r>
            <a:r>
              <a:rPr lang="en-US" sz="2400" dirty="0" smtClean="0">
                <a:latin typeface="Times New Roman" panose="02020603050405020304" pitchFamily="18" charset="0"/>
                <a:cs typeface="Times New Roman" panose="02020603050405020304" pitchFamily="18" charset="0"/>
              </a:rPr>
              <a:t>connection with the fire situation in 7 regions – </a:t>
            </a:r>
            <a:r>
              <a:rPr lang="en-US" sz="2400" dirty="0" err="1" smtClean="0">
                <a:latin typeface="Times New Roman" panose="02020603050405020304" pitchFamily="18" charset="0"/>
                <a:cs typeface="Times New Roman" panose="02020603050405020304" pitchFamily="18" charset="0"/>
              </a:rPr>
              <a:t>N.Novgorod</a:t>
            </a:r>
            <a:r>
              <a:rPr lang="en-US" sz="2400" dirty="0" smtClean="0">
                <a:latin typeface="Times New Roman" panose="02020603050405020304" pitchFamily="18" charset="0"/>
                <a:cs typeface="Times New Roman" panose="02020603050405020304" pitchFamily="18" charset="0"/>
              </a:rPr>
              <a:t>, Voronezh, Vladimir, Moscow and Ryazan regions, Mari El and </a:t>
            </a:r>
            <a:r>
              <a:rPr lang="en-US" sz="2400" dirty="0" err="1" smtClean="0">
                <a:latin typeface="Times New Roman" panose="02020603050405020304" pitchFamily="18" charset="0"/>
                <a:cs typeface="Times New Roman" panose="02020603050405020304" pitchFamily="18" charset="0"/>
              </a:rPr>
              <a:t>Mordovia</a:t>
            </a:r>
            <a:r>
              <a:rPr lang="en-US" sz="2400" dirty="0" smtClean="0">
                <a:latin typeface="Times New Roman" panose="02020603050405020304" pitchFamily="18" charset="0"/>
                <a:cs typeface="Times New Roman" panose="02020603050405020304" pitchFamily="18" charset="0"/>
              </a:rPr>
              <a:t> the emergency  regime has been introduced.</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2670"/>
            <a:ext cx="8219256" cy="1066130"/>
          </a:xfrm>
        </p:spPr>
        <p:txBody>
          <a:bodyPr>
            <a:normAutofit/>
          </a:bodyPr>
          <a:lstStyle/>
          <a:p>
            <a:r>
              <a:rPr lang="en-US" sz="3600" dirty="0" smtClean="0">
                <a:solidFill>
                  <a:schemeClr val="accent1">
                    <a:lumMod val="50000"/>
                  </a:schemeClr>
                </a:solidFill>
              </a:rPr>
              <a:t>Main factors</a:t>
            </a:r>
            <a:endParaRPr lang="ru-RU" sz="3600"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30</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827584" y="1587858"/>
            <a:ext cx="77768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The teacher must lead students to the main ideas that most sufficient factors are:</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342900" indent="-342900">
              <a:buAutoNum type="arabicPeriod"/>
            </a:pPr>
            <a:r>
              <a:rPr lang="en-US" sz="2400" dirty="0" smtClean="0">
                <a:latin typeface="Times New Roman" pitchFamily="18" charset="0"/>
                <a:cs typeface="Times New Roman" pitchFamily="18" charset="0"/>
              </a:rPr>
              <a:t>The total sum of assumed insurance compensation</a:t>
            </a:r>
          </a:p>
          <a:p>
            <a:pPr marL="342900" indent="-342900">
              <a:buAutoNum type="arabicPeriod" startAt="2"/>
            </a:pPr>
            <a:r>
              <a:rPr lang="en-US" sz="2400" dirty="0" smtClean="0">
                <a:latin typeface="Times New Roman" pitchFamily="18" charset="0"/>
                <a:cs typeface="Times New Roman" pitchFamily="18" charset="0"/>
              </a:rPr>
              <a:t>The probability of the insurance  accident</a:t>
            </a:r>
          </a:p>
          <a:p>
            <a:r>
              <a:rPr lang="en-US" sz="2400" dirty="0" smtClean="0">
                <a:latin typeface="Times New Roman" pitchFamily="18" charset="0"/>
                <a:cs typeface="Times New Roman" pitchFamily="18" charset="0"/>
              </a:rPr>
              <a:t>3. The necessity income of the company (including necessary for salary, rent, taxes, covering accidents etc.)</a:t>
            </a:r>
            <a:endParaRPr lang="ru-RU"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We can discuss all of them but all rest are additional factors we have to take into account. Lets return to them later</a:t>
            </a:r>
            <a:endParaRPr lang="ru-RU"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Assumptions and </a:t>
            </a:r>
            <a:r>
              <a:rPr lang="en-US" dirty="0" smtClean="0">
                <a:solidFill>
                  <a:schemeClr val="accent1">
                    <a:lumMod val="50000"/>
                  </a:schemeClr>
                </a:solidFill>
              </a:rPr>
              <a:t>followings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31</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4101" name="Rectangle 5"/>
          <p:cNvSpPr>
            <a:spLocks noChangeArrowheads="1"/>
          </p:cNvSpPr>
          <p:nvPr/>
        </p:nvSpPr>
        <p:spPr bwMode="auto">
          <a:xfrm>
            <a:off x="467544" y="1268760"/>
            <a:ext cx="81369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Let</a:t>
            </a:r>
            <a:r>
              <a:rPr lang="en-US" sz="2400" dirty="0" smtClean="0">
                <a:latin typeface="Times New Roman" pitchFamily="18" charset="0"/>
                <a:ea typeface="Calibri" pitchFamily="34" charset="0"/>
                <a:cs typeface="Times New Roman" pitchFamily="18" charset="0"/>
              </a:rPr>
              <a:t>s accept that for successful operating our company </a:t>
            </a:r>
            <a:r>
              <a:rPr lang="en-US" sz="2400" b="1" dirty="0" smtClean="0">
                <a:latin typeface="Times New Roman" pitchFamily="18" charset="0"/>
                <a:ea typeface="Calibri" pitchFamily="34" charset="0"/>
                <a:cs typeface="Times New Roman" pitchFamily="18" charset="0"/>
              </a:rPr>
              <a:t>must get the average 200 rub from one insurance policy </a:t>
            </a:r>
            <a:r>
              <a:rPr lang="en-US" sz="2400" dirty="0" smtClean="0">
                <a:latin typeface="Times New Roman" pitchFamily="18" charset="0"/>
                <a:ea typeface="Calibri" pitchFamily="34" charset="0"/>
                <a:cs typeface="Times New Roman" pitchFamily="18" charset="0"/>
              </a:rPr>
              <a:t>(one insurant).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5"/>
          <p:cNvSpPr>
            <a:spLocks noChangeArrowheads="1"/>
          </p:cNvSpPr>
          <p:nvPr/>
        </p:nvSpPr>
        <p:spPr bwMode="auto">
          <a:xfrm>
            <a:off x="539552" y="2132856"/>
            <a:ext cx="47525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Let  </a:t>
            </a:r>
            <a:r>
              <a:rPr kumimoji="0" lang="en-US" sz="24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is the insurance </a:t>
            </a:r>
            <a:r>
              <a:rPr lang="en-US" sz="2400" dirty="0" err="1" smtClean="0">
                <a:latin typeface="Times New Roman" pitchFamily="18" charset="0"/>
                <a:ea typeface="Calibri" pitchFamily="34" charset="0"/>
                <a:cs typeface="Times New Roman" pitchFamily="18" charset="0"/>
              </a:rPr>
              <a:t>compensa-tion</a:t>
            </a:r>
            <a:r>
              <a:rPr lang="en-US" sz="2400" dirty="0" smtClean="0">
                <a:latin typeface="Times New Roman" pitchFamily="18" charset="0"/>
                <a:ea typeface="Calibri" pitchFamily="34" charset="0"/>
                <a:cs typeface="Times New Roman" pitchFamily="18" charset="0"/>
              </a:rPr>
              <a:t>  in an accident for one policy.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The</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 premium equals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rub.</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Рисунок 17" descr="http://www.zawya.com/images/features/large/RF20120407052945579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04864"/>
            <a:ext cx="3457748" cy="2448272"/>
          </a:xfrm>
          <a:prstGeom prst="rect">
            <a:avLst/>
          </a:prstGeom>
          <a:noFill/>
          <a:ln>
            <a:noFill/>
          </a:ln>
        </p:spPr>
      </p:pic>
      <p:sp>
        <p:nvSpPr>
          <p:cNvPr id="19" name="Прямоугольник 18"/>
          <p:cNvSpPr/>
          <p:nvPr/>
        </p:nvSpPr>
        <p:spPr>
          <a:xfrm>
            <a:off x="539552" y="3284984"/>
            <a:ext cx="4824536" cy="1200329"/>
          </a:xfrm>
          <a:prstGeom prst="rect">
            <a:avLst/>
          </a:prstGeom>
        </p:spPr>
        <p:txBody>
          <a:bodyPr wrap="square">
            <a:spAutoFit/>
          </a:bodyPr>
          <a:lstStyle/>
          <a:p>
            <a:r>
              <a:rPr lang="en-US" sz="2400" dirty="0" smtClean="0">
                <a:latin typeface="Times New Roman" pitchFamily="18" charset="0"/>
                <a:cs typeface="Times New Roman" pitchFamily="18" charset="0"/>
              </a:rPr>
              <a:t>To get not less than 200 rub in average we need provide the inequality</a:t>
            </a:r>
            <a:endParaRPr lang="ru-RU" sz="2400" dirty="0">
              <a:latin typeface="Times New Roman" pitchFamily="18" charset="0"/>
              <a:cs typeface="Times New Roman" pitchFamily="18" charset="0"/>
            </a:endParaRPr>
          </a:p>
        </p:txBody>
      </p:sp>
      <p:graphicFrame>
        <p:nvGraphicFramePr>
          <p:cNvPr id="20" name="Объект 19"/>
          <p:cNvGraphicFramePr>
            <a:graphicFrameLocks noChangeAspect="1"/>
          </p:cNvGraphicFramePr>
          <p:nvPr/>
        </p:nvGraphicFramePr>
        <p:xfrm>
          <a:off x="1619672" y="4437112"/>
          <a:ext cx="2016224" cy="448050"/>
        </p:xfrm>
        <a:graphic>
          <a:graphicData uri="http://schemas.openxmlformats.org/presentationml/2006/ole">
            <mc:AlternateContent xmlns:mc="http://schemas.openxmlformats.org/markup-compatibility/2006">
              <mc:Choice xmlns:v="urn:schemas-microsoft-com:vml" Requires="v">
                <p:oleObj spid="_x0000_s4115" name="Equation" r:id="rId4" imgW="1028520" imgH="228600" progId="Equation.DSMT4">
                  <p:embed/>
                </p:oleObj>
              </mc:Choice>
              <mc:Fallback>
                <p:oleObj name="Equation" r:id="rId4" imgW="1028520" imgH="2286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437112"/>
                        <a:ext cx="2016224" cy="44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Rectangle 13"/>
          <p:cNvSpPr>
            <a:spLocks noChangeArrowheads="1"/>
          </p:cNvSpPr>
          <p:nvPr/>
        </p:nvSpPr>
        <p:spPr bwMode="auto">
          <a:xfrm>
            <a:off x="611560" y="4893985"/>
            <a:ext cx="7992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E</a:t>
            </a:r>
            <a:r>
              <a:rPr kumimoji="0" lang="en-US" sz="2400"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X</a:t>
            </a:r>
            <a:r>
              <a:rPr kumimoji="0" lang="en-US" sz="24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is the math expectation of the compensation to be paid in an accident.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en-US" dirty="0" smtClean="0">
                <a:solidFill>
                  <a:schemeClr val="accent1">
                    <a:lumMod val="50000"/>
                  </a:schemeClr>
                </a:solidFill>
              </a:rPr>
              <a:t>Values and </a:t>
            </a:r>
            <a:r>
              <a:rPr lang="en-US" dirty="0" smtClean="0">
                <a:solidFill>
                  <a:schemeClr val="accent1">
                    <a:lumMod val="50000"/>
                  </a:schemeClr>
                </a:solidFill>
              </a:rPr>
              <a:t>probabilities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32</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026" name="Rectangle 2"/>
          <p:cNvSpPr>
            <a:spLocks noChangeArrowheads="1"/>
          </p:cNvSpPr>
          <p:nvPr/>
        </p:nvSpPr>
        <p:spPr bwMode="auto">
          <a:xfrm>
            <a:off x="755576" y="2276872"/>
            <a:ext cx="777686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 we must learn about</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values of X and their probabilities.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After studying many factors in the region (which are the main?) we </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define our base compensations:</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3" name="Object 1"/>
          <p:cNvGraphicFramePr>
            <a:graphicFrameLocks noChangeAspect="1"/>
          </p:cNvGraphicFramePr>
          <p:nvPr/>
        </p:nvGraphicFramePr>
        <p:xfrm>
          <a:off x="2339752" y="1556792"/>
          <a:ext cx="4061245" cy="476672"/>
        </p:xfrm>
        <a:graphic>
          <a:graphicData uri="http://schemas.openxmlformats.org/presentationml/2006/ole">
            <mc:AlternateContent xmlns:mc="http://schemas.openxmlformats.org/markup-compatibility/2006">
              <mc:Choice xmlns:v="urn:schemas-microsoft-com:vml" Requires="v">
                <p:oleObj spid="_x0000_s3082" name="Equation" r:id="rId3" imgW="2032000" imgH="241300" progId="Equation.DSMT4">
                  <p:embed/>
                </p:oleObj>
              </mc:Choice>
              <mc:Fallback>
                <p:oleObj name="Equation" r:id="rId3" imgW="2032000" imgH="2413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556792"/>
                        <a:ext cx="4061245" cy="476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Таблица 9"/>
          <p:cNvGraphicFramePr>
            <a:graphicFrameLocks noGrp="1"/>
          </p:cNvGraphicFramePr>
          <p:nvPr/>
        </p:nvGraphicFramePr>
        <p:xfrm>
          <a:off x="971600" y="3645024"/>
          <a:ext cx="7128792" cy="1698104"/>
        </p:xfrm>
        <a:graphic>
          <a:graphicData uri="http://schemas.openxmlformats.org/drawingml/2006/table">
            <a:tbl>
              <a:tblPr firstRow="1" bandRow="1">
                <a:tableStyleId>{D7AC3CCA-C797-4891-BE02-D94E43425B78}</a:tableStyleId>
              </a:tblPr>
              <a:tblGrid>
                <a:gridCol w="1584176"/>
                <a:gridCol w="1872208"/>
                <a:gridCol w="1890210"/>
                <a:gridCol w="1782198"/>
              </a:tblGrid>
              <a:tr h="936104">
                <a:tc>
                  <a:txBody>
                    <a:bodyPr/>
                    <a:lstStyle/>
                    <a:p>
                      <a:pPr algn="ctr"/>
                      <a:r>
                        <a:rPr lang="en-US" sz="2200" baseline="0" dirty="0" smtClean="0">
                          <a:latin typeface="Times New Roman" pitchFamily="18" charset="0"/>
                          <a:cs typeface="Times New Roman" pitchFamily="18" charset="0"/>
                        </a:rPr>
                        <a:t>Accident</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Full</a:t>
                      </a:r>
                      <a:r>
                        <a:rPr lang="en-US" sz="2200" baseline="0" dirty="0" smtClean="0">
                          <a:latin typeface="Times New Roman" pitchFamily="18" charset="0"/>
                          <a:cs typeface="Times New Roman" pitchFamily="18" charset="0"/>
                        </a:rPr>
                        <a:t> destruction</a:t>
                      </a:r>
                      <a:endParaRPr lang="ru-RU" sz="2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Times New Roman" pitchFamily="18" charset="0"/>
                          <a:cs typeface="Times New Roman" pitchFamily="18" charset="0"/>
                        </a:rPr>
                        <a:t>Partial loss</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Minimal damage</a:t>
                      </a:r>
                      <a:endParaRPr lang="ru-RU" sz="2200" dirty="0">
                        <a:latin typeface="Times New Roman" pitchFamily="18" charset="0"/>
                        <a:cs typeface="Times New Roman" pitchFamily="18" charset="0"/>
                      </a:endParaRPr>
                    </a:p>
                  </a:txBody>
                  <a:tcPr/>
                </a:tc>
              </a:tr>
              <a:tr h="756084">
                <a:tc>
                  <a:txBody>
                    <a:bodyPr/>
                    <a:lstStyle/>
                    <a:p>
                      <a:pPr algn="ctr"/>
                      <a:r>
                        <a:rPr lang="en-US" sz="2200" dirty="0" smtClean="0">
                          <a:latin typeface="Times New Roman" pitchFamily="18" charset="0"/>
                          <a:cs typeface="Times New Roman" pitchFamily="18" charset="0"/>
                        </a:rPr>
                        <a:t>Average. </a:t>
                      </a:r>
                      <a:r>
                        <a:rPr lang="en-US" sz="2200" dirty="0" err="1" smtClean="0">
                          <a:latin typeface="Times New Roman" pitchFamily="18" charset="0"/>
                          <a:cs typeface="Times New Roman" pitchFamily="18" charset="0"/>
                        </a:rPr>
                        <a:t>compens</a:t>
                      </a:r>
                      <a:r>
                        <a:rPr lang="en-US"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 1</a:t>
                      </a:r>
                      <a:r>
                        <a:rPr lang="en-US" sz="2200" baseline="0" dirty="0" smtClean="0">
                          <a:latin typeface="Times New Roman" pitchFamily="18" charset="0"/>
                          <a:cs typeface="Times New Roman" pitchFamily="18" charset="0"/>
                        </a:rPr>
                        <a:t> 500 000 rub</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 500 000 rub</a:t>
                      </a:r>
                      <a:endParaRPr lang="ru-RU"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 50 000 rub</a:t>
                      </a:r>
                      <a:endParaRPr lang="ru-RU" sz="2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Values and </a:t>
            </a:r>
            <a:r>
              <a:rPr lang="en-US" dirty="0" smtClean="0">
                <a:solidFill>
                  <a:schemeClr val="accent1">
                    <a:lumMod val="50000"/>
                  </a:schemeClr>
                </a:solidFill>
              </a:rPr>
              <a:t>probabilities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33</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4101" name="Rectangle 5"/>
          <p:cNvSpPr>
            <a:spLocks noChangeArrowheads="1"/>
          </p:cNvSpPr>
          <p:nvPr/>
        </p:nvSpPr>
        <p:spPr bwMode="auto">
          <a:xfrm>
            <a:off x="683568" y="1228110"/>
            <a:ext cx="81369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400" b="1" dirty="0" smtClean="0"/>
              <a:t> </a:t>
            </a:r>
            <a:r>
              <a:rPr lang="en-US" sz="2400" b="1" dirty="0" smtClean="0">
                <a:latin typeface="Times New Roman" pitchFamily="18" charset="0"/>
                <a:cs typeface="Times New Roman" pitchFamily="18" charset="0"/>
              </a:rPr>
              <a:t>What do we need more?  </a:t>
            </a:r>
            <a:r>
              <a:rPr lang="en-US" sz="2400" dirty="0" smtClean="0">
                <a:latin typeface="Times New Roman" pitchFamily="18" charset="0"/>
                <a:cs typeface="Times New Roman" pitchFamily="18" charset="0"/>
              </a:rPr>
              <a:t>Probabilities</a:t>
            </a:r>
            <a:r>
              <a:rPr lang="ru-RU"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What do you think of which risk is greater </a:t>
            </a:r>
            <a:r>
              <a:rPr lang="en-US" sz="2400" dirty="0" smtClean="0">
                <a:latin typeface="Times New Roman" pitchFamily="18" charset="0"/>
                <a:cs typeface="Times New Roman" pitchFamily="18" charset="0"/>
              </a:rPr>
              <a:t>– of the full destruction or partial loss or an insufficient damage? </a:t>
            </a:r>
          </a:p>
          <a:p>
            <a:pPr>
              <a:buFont typeface="Arial" pitchFamily="34" charset="0"/>
              <a:buChar char="•"/>
            </a:pPr>
            <a:r>
              <a:rPr lang="en-US" sz="2400" b="1" dirty="0" smtClean="0">
                <a:latin typeface="Times New Roman" pitchFamily="18" charset="0"/>
                <a:cs typeface="Times New Roman" pitchFamily="18" charset="0"/>
              </a:rPr>
              <a:t> What do we have to do to know about them</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Collect the data of observation for some years to find the frequency for every of accident type as an estimators for the probabilities.</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Прямоугольник 13"/>
          <p:cNvSpPr/>
          <p:nvPr/>
        </p:nvSpPr>
        <p:spPr>
          <a:xfrm>
            <a:off x="755576" y="3573016"/>
            <a:ext cx="7416824" cy="830997"/>
          </a:xfrm>
          <a:prstGeom prst="rect">
            <a:avLst/>
          </a:prstGeom>
        </p:spPr>
        <p:txBody>
          <a:bodyPr wrap="square">
            <a:spAutoFit/>
          </a:bodyPr>
          <a:lstStyle/>
          <a:p>
            <a:r>
              <a:rPr lang="en-US" sz="2400" dirty="0" smtClean="0">
                <a:latin typeface="Times New Roman" pitchFamily="18" charset="0"/>
                <a:cs typeface="Times New Roman" pitchFamily="18" charset="0"/>
              </a:rPr>
              <a:t>Let’s assume that after the serious research we learnt three probabilities</a:t>
            </a:r>
            <a:endParaRPr lang="ru-RU" sz="2400" dirty="0">
              <a:latin typeface="Times New Roman" pitchFamily="18" charset="0"/>
              <a:cs typeface="Times New Roman"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1618740193"/>
              </p:ext>
            </p:extLst>
          </p:nvPr>
        </p:nvGraphicFramePr>
        <p:xfrm>
          <a:off x="971600" y="4437112"/>
          <a:ext cx="7128792" cy="1698104"/>
        </p:xfrm>
        <a:graphic>
          <a:graphicData uri="http://schemas.openxmlformats.org/drawingml/2006/table">
            <a:tbl>
              <a:tblPr firstRow="1" bandRow="1">
                <a:tableStyleId>{D7AC3CCA-C797-4891-BE02-D94E43425B78}</a:tableStyleId>
              </a:tblPr>
              <a:tblGrid>
                <a:gridCol w="1782198"/>
                <a:gridCol w="1782198"/>
                <a:gridCol w="1782198"/>
                <a:gridCol w="1782198"/>
              </a:tblGrid>
              <a:tr h="936104">
                <a:tc>
                  <a:txBody>
                    <a:bodyPr/>
                    <a:lstStyle/>
                    <a:p>
                      <a:pPr algn="ctr"/>
                      <a:r>
                        <a:rPr lang="en-US" sz="2400" dirty="0" smtClean="0">
                          <a:latin typeface="Times New Roman" panose="02020603050405020304" pitchFamily="18" charset="0"/>
                          <a:cs typeface="Times New Roman" panose="02020603050405020304" pitchFamily="18" charset="0"/>
                        </a:rPr>
                        <a:t>A</a:t>
                      </a:r>
                      <a:r>
                        <a:rPr lang="en-US" sz="2400" baseline="0" dirty="0" smtClean="0">
                          <a:latin typeface="Times New Roman" panose="02020603050405020304" pitchFamily="18" charset="0"/>
                          <a:cs typeface="Times New Roman" panose="02020603050405020304" pitchFamily="18" charset="0"/>
                        </a:rPr>
                        <a:t>ccident</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Total</a:t>
                      </a:r>
                      <a:r>
                        <a:rPr lang="en-US" sz="2200" baseline="0" dirty="0" smtClean="0">
                          <a:latin typeface="Times New Roman" panose="02020603050405020304" pitchFamily="18" charset="0"/>
                          <a:cs typeface="Times New Roman" panose="02020603050405020304" pitchFamily="18" charset="0"/>
                        </a:rPr>
                        <a:t> destruction</a:t>
                      </a:r>
                      <a:endParaRPr lang="ru-RU" sz="2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Times New Roman" panose="02020603050405020304" pitchFamily="18" charset="0"/>
                          <a:cs typeface="Times New Roman" panose="02020603050405020304" pitchFamily="18" charset="0"/>
                        </a:rPr>
                        <a:t>Partial loss</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Minimal damage</a:t>
                      </a:r>
                      <a:endParaRPr lang="ru-RU" sz="2200" dirty="0">
                        <a:latin typeface="Times New Roman" panose="02020603050405020304" pitchFamily="18" charset="0"/>
                        <a:cs typeface="Times New Roman" panose="02020603050405020304" pitchFamily="18" charset="0"/>
                      </a:endParaRPr>
                    </a:p>
                  </a:txBody>
                  <a:tcPr/>
                </a:tc>
              </a:tr>
              <a:tr h="756084">
                <a:tc>
                  <a:txBody>
                    <a:bodyPr/>
                    <a:lstStyle/>
                    <a:p>
                      <a:pPr algn="ctr"/>
                      <a:r>
                        <a:rPr lang="en-US" sz="2200" dirty="0" smtClean="0">
                          <a:latin typeface="Times New Roman" panose="02020603050405020304" pitchFamily="18" charset="0"/>
                          <a:cs typeface="Times New Roman" panose="02020603050405020304" pitchFamily="18" charset="0"/>
                        </a:rPr>
                        <a:t>Prob. estimation.</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 0,0003</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 0,0014</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 0,0132</a:t>
                      </a:r>
                      <a:endParaRPr lang="ru-RU" sz="22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The comment</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34</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4101" name="Rectangle 5"/>
          <p:cNvSpPr>
            <a:spLocks noChangeArrowheads="1"/>
          </p:cNvSpPr>
          <p:nvPr/>
        </p:nvSpPr>
        <p:spPr bwMode="auto">
          <a:xfrm>
            <a:off x="467544" y="1804174"/>
            <a:ext cx="813690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anose="02020603050405020304" pitchFamily="18" charset="0"/>
                <a:cs typeface="Times New Roman" panose="02020603050405020304" pitchFamily="18" charset="0"/>
              </a:rPr>
              <a:t>We have posed much simplified problem. What didn’t we take into account?</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compensations might be more various</a:t>
            </a:r>
            <a:r>
              <a:rPr lang="ru-RU"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Insurants are in various conditions and the fire is not equally probable for all of them.</a:t>
            </a:r>
            <a:endParaRPr lang="ru-RU" sz="2400" dirty="0" smtClean="0">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Can we take into account absolutely all circumstances for all insurants? </a:t>
            </a:r>
            <a:endParaRPr lang="ru-RU" sz="2400" dirty="0" smtClean="0">
              <a:latin typeface="Times New Roman" panose="02020603050405020304" pitchFamily="18" charset="0"/>
              <a:cs typeface="Times New Roman" panose="02020603050405020304" pitchFamily="18" charset="0"/>
            </a:endParaRPr>
          </a:p>
          <a:p>
            <a:endParaRPr lang="en-US" sz="2400" b="1" dirty="0" smtClean="0"/>
          </a:p>
          <a:p>
            <a:pPr algn="ctr"/>
            <a:r>
              <a:rPr lang="en-US" sz="2400" b="1" dirty="0" smtClean="0">
                <a:latin typeface="Times New Roman" panose="02020603050405020304" pitchFamily="18" charset="0"/>
                <a:cs typeface="Times New Roman" panose="02020603050405020304" pitchFamily="18" charset="0"/>
              </a:rPr>
              <a:t>Insurance gives the averaging probable risks </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compensations</a:t>
            </a:r>
            <a:endParaRPr lang="ru-RU" sz="2400"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The </a:t>
            </a:r>
            <a:r>
              <a:rPr lang="en-US" dirty="0" smtClean="0">
                <a:solidFill>
                  <a:schemeClr val="accent1">
                    <a:lumMod val="50000"/>
                  </a:schemeClr>
                </a:solidFill>
              </a:rPr>
              <a:t>fourth probability</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35</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50179" name="Rectangle 3"/>
          <p:cNvSpPr>
            <a:spLocks noChangeArrowheads="1"/>
          </p:cNvSpPr>
          <p:nvPr/>
        </p:nvSpPr>
        <p:spPr bwMode="auto">
          <a:xfrm>
            <a:off x="827584" y="3356992"/>
            <a:ext cx="7200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a:t>
            </a:r>
            <a:r>
              <a:rPr lang="en-US" sz="2400" dirty="0" smtClean="0">
                <a:latin typeface="Times New Roman" pitchFamily="18" charset="0"/>
                <a:ea typeface="Calibri" pitchFamily="34" charset="0"/>
                <a:cs typeface="Times New Roman" pitchFamily="18" charset="0"/>
              </a:rPr>
              <a:t>n making the table which case did we forget?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0180" name="Object 4"/>
          <p:cNvGraphicFramePr>
            <a:graphicFrameLocks noChangeAspect="1"/>
          </p:cNvGraphicFramePr>
          <p:nvPr/>
        </p:nvGraphicFramePr>
        <p:xfrm>
          <a:off x="2051720" y="3789040"/>
          <a:ext cx="4567907" cy="1247111"/>
        </p:xfrm>
        <a:graphic>
          <a:graphicData uri="http://schemas.openxmlformats.org/presentationml/2006/ole">
            <mc:AlternateContent xmlns:mc="http://schemas.openxmlformats.org/markup-compatibility/2006">
              <mc:Choice xmlns:v="urn:schemas-microsoft-com:vml" Requires="v">
                <p:oleObj spid="_x0000_s50189" name="Equation" r:id="rId3" imgW="2781000" imgH="774360" progId="Equation.DSMT4">
                  <p:embed/>
                </p:oleObj>
              </mc:Choice>
              <mc:Fallback>
                <p:oleObj name="Equation" r:id="rId3" imgW="2781000" imgH="774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789040"/>
                        <a:ext cx="4567907" cy="1247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2123518381"/>
              </p:ext>
            </p:extLst>
          </p:nvPr>
        </p:nvGraphicFramePr>
        <p:xfrm>
          <a:off x="1043608" y="1484784"/>
          <a:ext cx="7128792" cy="1698104"/>
        </p:xfrm>
        <a:graphic>
          <a:graphicData uri="http://schemas.openxmlformats.org/drawingml/2006/table">
            <a:tbl>
              <a:tblPr firstRow="1" bandRow="1">
                <a:tableStyleId>{D7AC3CCA-C797-4891-BE02-D94E43425B78}</a:tableStyleId>
              </a:tblPr>
              <a:tblGrid>
                <a:gridCol w="1782198"/>
                <a:gridCol w="1782198"/>
                <a:gridCol w="1782198"/>
                <a:gridCol w="1782198"/>
              </a:tblGrid>
              <a:tr h="936104">
                <a:tc>
                  <a:txBody>
                    <a:bodyPr/>
                    <a:lstStyle/>
                    <a:p>
                      <a:pPr algn="ctr"/>
                      <a:r>
                        <a:rPr lang="en-US" sz="2400" dirty="0" smtClean="0">
                          <a:latin typeface="Times New Roman" panose="02020603050405020304" pitchFamily="18" charset="0"/>
                          <a:cs typeface="Times New Roman" panose="02020603050405020304" pitchFamily="18" charset="0"/>
                        </a:rPr>
                        <a:t>A</a:t>
                      </a:r>
                      <a:r>
                        <a:rPr lang="en-US" sz="2400" baseline="0" dirty="0" smtClean="0">
                          <a:latin typeface="Times New Roman" panose="02020603050405020304" pitchFamily="18" charset="0"/>
                          <a:cs typeface="Times New Roman" panose="02020603050405020304" pitchFamily="18" charset="0"/>
                        </a:rPr>
                        <a:t>ccident</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Total</a:t>
                      </a:r>
                      <a:r>
                        <a:rPr lang="en-US" sz="2200" baseline="0" dirty="0" smtClean="0">
                          <a:latin typeface="Times New Roman" panose="02020603050405020304" pitchFamily="18" charset="0"/>
                          <a:cs typeface="Times New Roman" panose="02020603050405020304" pitchFamily="18" charset="0"/>
                        </a:rPr>
                        <a:t> destruction</a:t>
                      </a:r>
                      <a:endParaRPr lang="ru-RU" sz="2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Times New Roman" panose="02020603050405020304" pitchFamily="18" charset="0"/>
                          <a:cs typeface="Times New Roman" panose="02020603050405020304" pitchFamily="18" charset="0"/>
                        </a:rPr>
                        <a:t>Partial loss</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Minimal damage</a:t>
                      </a:r>
                      <a:endParaRPr lang="ru-RU" sz="2200" dirty="0">
                        <a:latin typeface="Times New Roman" panose="02020603050405020304" pitchFamily="18" charset="0"/>
                        <a:cs typeface="Times New Roman" panose="02020603050405020304" pitchFamily="18" charset="0"/>
                      </a:endParaRPr>
                    </a:p>
                  </a:txBody>
                  <a:tcPr/>
                </a:tc>
              </a:tr>
              <a:tr h="756084">
                <a:tc>
                  <a:txBody>
                    <a:bodyPr/>
                    <a:lstStyle/>
                    <a:p>
                      <a:pPr algn="ctr"/>
                      <a:r>
                        <a:rPr lang="en-US" sz="2200" dirty="0" smtClean="0">
                          <a:latin typeface="Times New Roman" panose="02020603050405020304" pitchFamily="18" charset="0"/>
                          <a:cs typeface="Times New Roman" panose="02020603050405020304" pitchFamily="18" charset="0"/>
                        </a:rPr>
                        <a:t>Prob. estimation.</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 0,0003</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 0,0014</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 0,0132</a:t>
                      </a:r>
                      <a:endParaRPr lang="ru-RU" sz="2200" dirty="0">
                        <a:latin typeface="Times New Roman" panose="02020603050405020304" pitchFamily="18" charset="0"/>
                        <a:cs typeface="Times New Roman" panose="02020603050405020304" pitchFamily="18" charset="0"/>
                      </a:endParaRPr>
                    </a:p>
                  </a:txBody>
                  <a:tcPr/>
                </a:tc>
              </a:tr>
            </a:tbl>
          </a:graphicData>
        </a:graphic>
      </p:graphicFrame>
      <p:sp>
        <p:nvSpPr>
          <p:cNvPr id="21" name="Прямоугольник 20"/>
          <p:cNvSpPr/>
          <p:nvPr/>
        </p:nvSpPr>
        <p:spPr>
          <a:xfrm>
            <a:off x="971600" y="5118283"/>
            <a:ext cx="6912768" cy="830997"/>
          </a:xfrm>
          <a:prstGeom prst="rect">
            <a:avLst/>
          </a:prstGeom>
        </p:spPr>
        <p:txBody>
          <a:bodyPr wrap="square">
            <a:spAutoFit/>
          </a:bodyPr>
          <a:lstStyle/>
          <a:p>
            <a:r>
              <a:rPr lang="en-US" sz="2400" dirty="0" smtClean="0">
                <a:latin typeface="Times New Roman" pitchFamily="18" charset="0"/>
                <a:cs typeface="Times New Roman" pitchFamily="18" charset="0"/>
              </a:rPr>
              <a:t>We see that the probability of luck issue is greatest and close to 1. This is a main principle of  insurance.</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The </a:t>
            </a:r>
            <a:r>
              <a:rPr lang="en-US" dirty="0" smtClean="0">
                <a:solidFill>
                  <a:schemeClr val="accent1">
                    <a:lumMod val="50000"/>
                  </a:schemeClr>
                </a:solidFill>
              </a:rPr>
              <a:t>distribution</a:t>
            </a:r>
            <a:r>
              <a:rPr lang="ru-RU" dirty="0" smtClean="0">
                <a:solidFill>
                  <a:schemeClr val="accent1">
                    <a:lumMod val="50000"/>
                  </a:schemeClr>
                </a:solidFill>
              </a:rPr>
              <a:t> </a:t>
            </a:r>
            <a:r>
              <a:rPr lang="en-US" dirty="0" smtClean="0">
                <a:solidFill>
                  <a:schemeClr val="accent1">
                    <a:lumMod val="50000"/>
                  </a:schemeClr>
                </a:solidFill>
              </a:rPr>
              <a:t>and </a:t>
            </a:r>
            <a:r>
              <a:rPr lang="en-US" dirty="0" smtClean="0">
                <a:solidFill>
                  <a:schemeClr val="accent1">
                    <a:lumMod val="50000"/>
                  </a:schemeClr>
                </a:solidFill>
              </a:rPr>
              <a:t>ME</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36</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3251" name="Object 3"/>
          <p:cNvGraphicFramePr>
            <a:graphicFrameLocks noChangeAspect="1"/>
          </p:cNvGraphicFramePr>
          <p:nvPr/>
        </p:nvGraphicFramePr>
        <p:xfrm>
          <a:off x="1835696" y="2004938"/>
          <a:ext cx="5760640" cy="992014"/>
        </p:xfrm>
        <a:graphic>
          <a:graphicData uri="http://schemas.openxmlformats.org/presentationml/2006/ole">
            <mc:AlternateContent xmlns:mc="http://schemas.openxmlformats.org/markup-compatibility/2006">
              <mc:Choice xmlns:v="urn:schemas-microsoft-com:vml" Requires="v">
                <p:oleObj spid="_x0000_s53281" name="Equation" r:id="rId3" imgW="3149280" imgH="545760" progId="Equation.DSMT4">
                  <p:embed/>
                </p:oleObj>
              </mc:Choice>
              <mc:Fallback>
                <p:oleObj name="Equation" r:id="rId3" imgW="3149280" imgH="545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004938"/>
                        <a:ext cx="5760640" cy="992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3" name="Rectangle 5"/>
          <p:cNvSpPr>
            <a:spLocks noChangeArrowheads="1"/>
          </p:cNvSpPr>
          <p:nvPr/>
        </p:nvSpPr>
        <p:spPr bwMode="auto">
          <a:xfrm>
            <a:off x="1043608" y="1482551"/>
            <a:ext cx="490390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Now we’ve got the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distribution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1115616" y="3039343"/>
            <a:ext cx="2778325" cy="461665"/>
          </a:xfrm>
          <a:prstGeom prst="rect">
            <a:avLst/>
          </a:prstGeom>
        </p:spPr>
        <p:txBody>
          <a:bodyPr wrap="none">
            <a:spAutoFit/>
          </a:bodyPr>
          <a:lstStyle/>
          <a:p>
            <a:r>
              <a:rPr lang="en-US" sz="2400" dirty="0" smtClean="0">
                <a:latin typeface="Times New Roman" pitchFamily="18" charset="0"/>
                <a:cs typeface="Times New Roman" pitchFamily="18" charset="0"/>
              </a:rPr>
              <a:t>Find the expectation</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532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3254" name="Object 6"/>
          <p:cNvGraphicFramePr>
            <a:graphicFrameLocks noChangeAspect="1"/>
          </p:cNvGraphicFramePr>
          <p:nvPr/>
        </p:nvGraphicFramePr>
        <p:xfrm>
          <a:off x="1455738" y="3682603"/>
          <a:ext cx="6232525" cy="898525"/>
        </p:xfrm>
        <a:graphic>
          <a:graphicData uri="http://schemas.openxmlformats.org/presentationml/2006/ole">
            <mc:AlternateContent xmlns:mc="http://schemas.openxmlformats.org/markup-compatibility/2006">
              <mc:Choice xmlns:v="urn:schemas-microsoft-com:vml" Requires="v">
                <p:oleObj spid="_x0000_s53282" name="Equation" r:id="rId5" imgW="3441600" imgH="495000" progId="Equation.DSMT4">
                  <p:embed/>
                </p:oleObj>
              </mc:Choice>
              <mc:Fallback>
                <p:oleObj name="Equation" r:id="rId5" imgW="3441600" imgH="495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738" y="3682603"/>
                        <a:ext cx="6232525"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Прямоугольник 16"/>
          <p:cNvSpPr/>
          <p:nvPr/>
        </p:nvSpPr>
        <p:spPr>
          <a:xfrm>
            <a:off x="1259632" y="4890318"/>
            <a:ext cx="510076" cy="461665"/>
          </a:xfrm>
          <a:prstGeom prst="rect">
            <a:avLst/>
          </a:prstGeom>
        </p:spPr>
        <p:txBody>
          <a:bodyPr wrap="none">
            <a:spAutoFit/>
          </a:bodyPr>
          <a:lstStyle/>
          <a:p>
            <a:r>
              <a:rPr lang="en-US" sz="2400" dirty="0" smtClean="0">
                <a:latin typeface="Times New Roman" pitchFamily="18" charset="0"/>
                <a:cs typeface="Times New Roman" pitchFamily="18" charset="0"/>
              </a:rPr>
              <a:t>So</a:t>
            </a:r>
            <a:endParaRPr lang="ru-RU" sz="2400" dirty="0">
              <a:latin typeface="Times New Roman" pitchFamily="18" charset="0"/>
              <a:cs typeface="Times New Roman" pitchFamily="18" charset="0"/>
            </a:endParaRPr>
          </a:p>
        </p:txBody>
      </p:sp>
      <p:graphicFrame>
        <p:nvGraphicFramePr>
          <p:cNvPr id="18" name="Object 6"/>
          <p:cNvGraphicFramePr>
            <a:graphicFrameLocks noChangeAspect="1"/>
          </p:cNvGraphicFramePr>
          <p:nvPr/>
        </p:nvGraphicFramePr>
        <p:xfrm>
          <a:off x="2155478" y="4957291"/>
          <a:ext cx="4576762" cy="415925"/>
        </p:xfrm>
        <a:graphic>
          <a:graphicData uri="http://schemas.openxmlformats.org/presentationml/2006/ole">
            <mc:AlternateContent xmlns:mc="http://schemas.openxmlformats.org/markup-compatibility/2006">
              <mc:Choice xmlns:v="urn:schemas-microsoft-com:vml" Requires="v">
                <p:oleObj spid="_x0000_s53283" name="Equation" r:id="rId7" imgW="2527200" imgH="228600" progId="Equation.DSMT4">
                  <p:embed/>
                </p:oleObj>
              </mc:Choice>
              <mc:Fallback>
                <p:oleObj name="Equation" r:id="rId7" imgW="2527200" imgH="2286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478" y="4957291"/>
                        <a:ext cx="457676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Why does it work?</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37</a:t>
            </a:fld>
            <a:endParaRPr lang="ru-RU"/>
          </a:p>
        </p:txBody>
      </p:sp>
      <p:sp>
        <p:nvSpPr>
          <p:cNvPr id="51203" name="Rectangle 3"/>
          <p:cNvSpPr>
            <a:spLocks noChangeArrowheads="1"/>
          </p:cNvSpPr>
          <p:nvPr/>
        </p:nvSpPr>
        <p:spPr bwMode="auto">
          <a:xfrm>
            <a:off x="755576" y="1628800"/>
            <a:ext cx="77048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we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assume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policy</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price (premium)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to be exactly </a:t>
            </a:r>
            <a:b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b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2000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ru</a:t>
            </a:r>
            <a:r>
              <a:rPr lang="en-US" sz="2400" dirty="0" smtClean="0">
                <a:latin typeface="Times New Roman" pitchFamily="18" charset="0"/>
                <a:ea typeface="Calibri" pitchFamily="34" charset="0"/>
                <a:cs typeface="Times New Roman" pitchFamily="18" charset="0"/>
              </a:rPr>
              <a:t>b and all our assumption are true then we’ll get the minimal necessary income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This is provided by Large Numbers Law, which says that </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ea typeface="Calibri" pitchFamily="34" charset="0"/>
                <a:cs typeface="Times New Roman" pitchFamily="18" charset="0"/>
              </a:rPr>
              <a:t>the true average compensation must be close </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Times New Roman" pitchFamily="18" charset="0"/>
                <a:ea typeface="Calibri" pitchFamily="34" charset="0"/>
                <a:cs typeface="Times New Roman" pitchFamily="18" charset="0"/>
              </a:rPr>
              <a:t>to the found math expectation</a:t>
            </a:r>
            <a:r>
              <a:rPr lang="en-US" sz="2400" dirty="0" smtClean="0">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ea typeface="Calibri" pitchFamily="34" charset="0"/>
                <a:cs typeface="Times New Roman" pitchFamily="18" charset="0"/>
              </a:rPr>
              <a:t>if we sell enough of policies (have enough of customers)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The </a:t>
            </a:r>
            <a:r>
              <a:rPr lang="en-US" dirty="0" smtClean="0">
                <a:solidFill>
                  <a:schemeClr val="accent1">
                    <a:lumMod val="50000"/>
                  </a:schemeClr>
                </a:solidFill>
              </a:rPr>
              <a:t>q</a:t>
            </a:r>
            <a:r>
              <a:rPr lang="en-US" dirty="0" smtClean="0">
                <a:solidFill>
                  <a:schemeClr val="accent1">
                    <a:lumMod val="50000"/>
                  </a:schemeClr>
                </a:solidFill>
              </a:rPr>
              <a:t>uestions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38</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3" name="Rectangle 4"/>
          <p:cNvSpPr>
            <a:spLocks noChangeArrowheads="1"/>
          </p:cNvSpPr>
          <p:nvPr/>
        </p:nvSpPr>
        <p:spPr bwMode="auto">
          <a:xfrm>
            <a:off x="899592" y="1582634"/>
            <a:ext cx="77768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What if we highly</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the price for the policy</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What might happen if we sell not very many of policies</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What would change if the number of insurants grows and</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we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sell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much more policies than now</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lang="en-US" sz="24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latin typeface="Times New Roman" pitchFamily="18" charset="0"/>
                <a:ea typeface="Calibri" pitchFamily="34" charset="0"/>
                <a:cs typeface="Times New Roman" pitchFamily="18" charset="0"/>
              </a:rPr>
              <a:t> What would happen if we got wrong in estimating probabilities?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latin typeface="Times New Roman" pitchFamily="18" charset="0"/>
                <a:ea typeface="Calibri" pitchFamily="34" charset="0"/>
                <a:cs typeface="Times New Roman" pitchFamily="18" charset="0"/>
              </a:rPr>
              <a:t> What if  a huge fire occurs and the quantity of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injured people grows</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much more than we could forecast?</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400" dirty="0" smtClean="0">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What</a:t>
            </a:r>
            <a:r>
              <a:rPr kumimoji="0" lang="en-US" sz="2400" b="0" i="0" u="none" strike="noStrike" cap="none" normalizeH="0" dirty="0" smtClean="0">
                <a:ln>
                  <a:noFill/>
                </a:ln>
                <a:solidFill>
                  <a:schemeClr val="tx1"/>
                </a:solidFill>
                <a:effectLst/>
                <a:latin typeface="Times New Roman" pitchFamily="18" charset="0"/>
                <a:cs typeface="Times New Roman" pitchFamily="18" charset="0"/>
              </a:rPr>
              <a:t> can we do to make our model more complicated and flexible?</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The homework</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39</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3" name="Rectangle 4"/>
          <p:cNvSpPr>
            <a:spLocks noChangeArrowheads="1"/>
          </p:cNvSpPr>
          <p:nvPr/>
        </p:nvSpPr>
        <p:spPr bwMode="auto">
          <a:xfrm>
            <a:off x="899592" y="1228110"/>
            <a:ext cx="77768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Times New Roman" pitchFamily="18" charset="0"/>
                <a:cs typeface="Times New Roman" pitchFamily="18" charset="0"/>
              </a:rPr>
              <a:t>Suggest to make the model and solve the problem about the minimal premium with another assumptions. Moreover – give the questions set above to think about. On the next lesson the posed questions must be discussed.</a:t>
            </a:r>
          </a:p>
          <a:p>
            <a:pPr lvl="0" fontAlgn="base">
              <a:spcBef>
                <a:spcPct val="0"/>
              </a:spcBef>
              <a:spcAft>
                <a:spcPct val="0"/>
              </a:spcAft>
            </a:pPr>
            <a:endParaRPr lang="en-US" sz="2400" dirty="0" smtClean="0">
              <a:latin typeface="Times New Roman" pitchFamily="18" charset="0"/>
              <a:cs typeface="Times New Roman" pitchFamily="18" charset="0"/>
            </a:endParaRPr>
          </a:p>
          <a:p>
            <a:pPr lvl="0" fontAlgn="base">
              <a:spcBef>
                <a:spcPct val="0"/>
              </a:spcBef>
              <a:spcAft>
                <a:spcPct val="0"/>
              </a:spcAft>
            </a:pPr>
            <a:r>
              <a:rPr lang="en-US" sz="2400" dirty="0" smtClean="0">
                <a:latin typeface="Times New Roman" pitchFamily="18" charset="0"/>
                <a:cs typeface="Times New Roman" pitchFamily="18" charset="0"/>
              </a:rPr>
              <a:t>Firstly one can decide it is not math. </a:t>
            </a:r>
            <a:r>
              <a:rPr lang="en-US" sz="2400" dirty="0" smtClean="0">
                <a:latin typeface="Times New Roman" pitchFamily="18" charset="0"/>
                <a:cs typeface="Times New Roman" pitchFamily="18" charset="0"/>
              </a:rPr>
              <a:t>The one </a:t>
            </a:r>
            <a:r>
              <a:rPr lang="en-US" sz="2400" dirty="0" smtClean="0">
                <a:latin typeface="Times New Roman" pitchFamily="18" charset="0"/>
                <a:cs typeface="Times New Roman" pitchFamily="18" charset="0"/>
              </a:rPr>
              <a:t>is wrong. Such “non-mathematical” discussions </a:t>
            </a:r>
            <a:r>
              <a:rPr lang="en-US" sz="2400" dirty="0" smtClean="0">
                <a:latin typeface="Times New Roman" pitchFamily="18" charset="0"/>
                <a:cs typeface="Times New Roman" pitchFamily="18" charset="0"/>
              </a:rPr>
              <a:t>develop students </a:t>
            </a:r>
            <a:r>
              <a:rPr lang="en-US" sz="2400" dirty="0" smtClean="0">
                <a:latin typeface="Times New Roman" pitchFamily="18" charset="0"/>
                <a:cs typeface="Times New Roman" pitchFamily="18" charset="0"/>
              </a:rPr>
              <a:t>abilities for </a:t>
            </a:r>
            <a:r>
              <a:rPr lang="en-US" sz="2400" dirty="0" smtClean="0">
                <a:latin typeface="Times New Roman" pitchFamily="18" charset="0"/>
                <a:cs typeface="Times New Roman" pitchFamily="18" charset="0"/>
              </a:rPr>
              <a:t>creative and criti</a:t>
            </a:r>
            <a:r>
              <a:rPr lang="en-US" sz="2400" dirty="0" smtClean="0">
                <a:latin typeface="Times New Roman" pitchFamily="18" charset="0"/>
                <a:cs typeface="Times New Roman" pitchFamily="18" charset="0"/>
              </a:rPr>
              <a:t>cal t</a:t>
            </a:r>
            <a:r>
              <a:rPr lang="en-US" sz="2400" dirty="0" smtClean="0">
                <a:latin typeface="Times New Roman" pitchFamily="18" charset="0"/>
                <a:cs typeface="Times New Roman" pitchFamily="18" charset="0"/>
              </a:rPr>
              <a:t>hinking, making conclusions and hypotheses </a:t>
            </a:r>
            <a:r>
              <a:rPr lang="en-US" sz="2400" dirty="0" smtClean="0">
                <a:latin typeface="Times New Roman" pitchFamily="18" charset="0"/>
                <a:cs typeface="Times New Roman" pitchFamily="18" charset="0"/>
              </a:rPr>
              <a:t>better than solving problems </a:t>
            </a:r>
            <a:r>
              <a:rPr lang="en-US" sz="2400" dirty="0" smtClean="0">
                <a:latin typeface="Times New Roman" pitchFamily="18" charset="0"/>
                <a:cs typeface="Times New Roman" pitchFamily="18" charset="0"/>
              </a:rPr>
              <a:t>in traditional school math.</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50000"/>
                  </a:schemeClr>
                </a:solidFill>
              </a:rPr>
              <a:t>Forest </a:t>
            </a:r>
            <a:r>
              <a:rPr lang="en-US" dirty="0" smtClean="0">
                <a:solidFill>
                  <a:schemeClr val="accent1">
                    <a:lumMod val="50000"/>
                  </a:schemeClr>
                </a:solidFill>
              </a:rPr>
              <a:t>fires in </a:t>
            </a:r>
            <a:r>
              <a:rPr lang="en-US" dirty="0" smtClean="0">
                <a:solidFill>
                  <a:schemeClr val="accent1">
                    <a:lumMod val="50000"/>
                  </a:schemeClr>
                </a:solidFill>
              </a:rPr>
              <a:t>Central Russia</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9341EBE7-228A-4C9F-AFDF-D79422BC2DF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4</a:t>
            </a:fld>
            <a:endParaRPr lang="ru-RU"/>
          </a:p>
        </p:txBody>
      </p:sp>
      <p:sp>
        <p:nvSpPr>
          <p:cNvPr id="8" name="TextBox 7"/>
          <p:cNvSpPr txBox="1"/>
          <p:nvPr/>
        </p:nvSpPr>
        <p:spPr>
          <a:xfrm>
            <a:off x="611560" y="1628801"/>
            <a:ext cx="8208912" cy="367793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the 1990s the Russian state and government couldn't support  forestry and fire-prevention measures on boundless  spaces of Russian forests. As the result:</a:t>
            </a:r>
          </a:p>
          <a:p>
            <a:endParaRPr lang="en-US" sz="900" dirty="0" smtClean="0">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Overgrowing of fire-breaks</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Reducing the </a:t>
            </a:r>
            <a:r>
              <a:rPr lang="en-US" sz="2400" dirty="0" err="1" smtClean="0">
                <a:latin typeface="Times New Roman" panose="02020603050405020304" pitchFamily="18" charset="0"/>
                <a:cs typeface="Times New Roman" panose="02020603050405020304" pitchFamily="18" charset="0"/>
              </a:rPr>
              <a:t>forestries</a:t>
            </a:r>
            <a:r>
              <a:rPr lang="en-US" sz="2400" dirty="0" smtClean="0">
                <a:latin typeface="Times New Roman" panose="02020603050405020304" pitchFamily="18" charset="0"/>
                <a:cs typeface="Times New Roman" panose="02020603050405020304" pitchFamily="18" charset="0"/>
              </a:rPr>
              <a:t> and foresters in number and funding</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fire aviation had declined</a:t>
            </a:r>
          </a:p>
          <a:p>
            <a:pPr>
              <a:buFont typeface="Arial" pitchFamily="34" charset="0"/>
              <a:buChar char="•"/>
            </a:pPr>
            <a:endParaRPr lang="en-US" sz="8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All these factors have led to increased losses from forest fires that had been </a:t>
            </a:r>
            <a:r>
              <a:rPr lang="en-US" sz="2400" b="1" dirty="0" err="1" smtClean="0">
                <a:latin typeface="Times New Roman" panose="02020603050405020304" pitchFamily="18" charset="0"/>
                <a:cs typeface="Times New Roman" panose="02020603050405020304" pitchFamily="18" charset="0"/>
              </a:rPr>
              <a:t>uncontrolledly</a:t>
            </a:r>
            <a:r>
              <a:rPr lang="en-US" sz="2400" b="1" dirty="0" smtClean="0">
                <a:latin typeface="Times New Roman" panose="02020603050405020304" pitchFamily="18" charset="0"/>
                <a:cs typeface="Times New Roman" panose="02020603050405020304" pitchFamily="18" charset="0"/>
              </a:rPr>
              <a:t> spreading over vast territories, closely approaching the towns and villages.</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10344"/>
          </a:xfrm>
        </p:spPr>
        <p:txBody>
          <a:bodyPr>
            <a:normAutofit/>
          </a:bodyPr>
          <a:lstStyle/>
          <a:p>
            <a:r>
              <a:rPr lang="en-US" dirty="0" smtClean="0">
                <a:solidFill>
                  <a:schemeClr val="accent1">
                    <a:lumMod val="50000"/>
                  </a:schemeClr>
                </a:solidFill>
              </a:rPr>
              <a:t>More</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40</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sp>
        <p:nvSpPr>
          <p:cNvPr id="13" name="Rectangle 4"/>
          <p:cNvSpPr>
            <a:spLocks noChangeArrowheads="1"/>
          </p:cNvSpPr>
          <p:nvPr/>
        </p:nvSpPr>
        <p:spPr bwMode="auto">
          <a:xfrm>
            <a:off x="611560" y="1127641"/>
            <a:ext cx="799288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itchFamily="18" charset="0"/>
                <a:cs typeface="Times New Roman" pitchFamily="18" charset="0"/>
              </a:rPr>
              <a:t>The presented lessons make only small part of possible examples how to connect nature and school math using probability. </a:t>
            </a:r>
          </a:p>
          <a:p>
            <a:endParaRPr lang="en-US" sz="24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Try to design a lesson dedicated to probabilistic estimation of </a:t>
            </a:r>
            <a:r>
              <a:rPr lang="en-US" sz="2400" dirty="0" smtClean="0">
                <a:latin typeface="Times New Roman" pitchFamily="18" charset="0"/>
                <a:cs typeface="Times New Roman" pitchFamily="18" charset="0"/>
              </a:rPr>
              <a:t>reserves (water, food, medicines)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needed for shelters in a city</a:t>
            </a:r>
            <a:r>
              <a:rPr lang="en-US" sz="2400" dirty="0" smtClean="0">
                <a:latin typeface="Times New Roman" pitchFamily="18" charset="0"/>
                <a:cs typeface="Times New Roman" pitchFamily="18" charset="0"/>
              </a:rPr>
              <a:t>. We </a:t>
            </a:r>
            <a:r>
              <a:rPr lang="en-US" sz="2400" dirty="0" smtClean="0">
                <a:latin typeface="Times New Roman" pitchFamily="18" charset="0"/>
                <a:cs typeface="Times New Roman" pitchFamily="18" charset="0"/>
              </a:rPr>
              <a:t>can proceed from given population, known probability that a dweller comes to </a:t>
            </a: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shelter, from known average duration of stay. </a:t>
            </a: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What would </a:t>
            </a:r>
            <a:r>
              <a:rPr lang="en-US" sz="2400" dirty="0" smtClean="0">
                <a:latin typeface="Times New Roman" pitchFamily="18" charset="0"/>
                <a:cs typeface="Times New Roman" pitchFamily="18" charset="0"/>
              </a:rPr>
              <a:t>change </a:t>
            </a:r>
            <a:r>
              <a:rPr lang="en-US" sz="2400" dirty="0" smtClean="0">
                <a:latin typeface="Times New Roman" pitchFamily="18" charset="0"/>
                <a:cs typeface="Times New Roman" pitchFamily="18" charset="0"/>
              </a:rPr>
              <a:t>if we make two small shelters in different districts of the city instead of one large?  Assure you – this is good and not simple problems to discuss and solve mathematically. How to do it in most interesting way?</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810344"/>
          </a:xfrm>
        </p:spPr>
        <p:txBody>
          <a:bodyPr>
            <a:normAutofit/>
          </a:bodyPr>
          <a:lstStyle/>
          <a:p>
            <a:r>
              <a:rPr lang="en-US" dirty="0" smtClean="0">
                <a:solidFill>
                  <a:schemeClr val="accent1">
                    <a:lumMod val="50000"/>
                  </a:schemeClr>
                </a:solidFill>
              </a:rPr>
              <a:t>Thanks for your attention</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DD73A426-6F17-428C-85A6-C0E3B8B4BF2C}"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41</a:t>
            </a:fld>
            <a:endParaRPr lang="ru-RU"/>
          </a:p>
        </p:txBody>
      </p:sp>
      <p:sp>
        <p:nvSpPr>
          <p:cNvPr id="8" name="TextBox 7"/>
          <p:cNvSpPr txBox="1"/>
          <p:nvPr/>
        </p:nvSpPr>
        <p:spPr>
          <a:xfrm>
            <a:off x="611560" y="1484784"/>
            <a:ext cx="8208912" cy="430887"/>
          </a:xfrm>
          <a:prstGeom prst="rect">
            <a:avLst/>
          </a:prstGeom>
          <a:noFill/>
        </p:spPr>
        <p:txBody>
          <a:bodyPr wrap="square" rtlCol="0">
            <a:spAutoFit/>
          </a:bodyPr>
          <a:lstStyle/>
          <a:p>
            <a:endParaRPr lang="ru-RU" sz="2200" dirty="0"/>
          </a:p>
        </p:txBody>
      </p:sp>
      <p:pic>
        <p:nvPicPr>
          <p:cNvPr id="9" name="Рисунок 8" descr="http://fotoden.info/sites/default/files/styles/frontpage_photo_landscape/public/01_samolet_pozha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16832"/>
            <a:ext cx="5940425" cy="392056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50000"/>
                  </a:schemeClr>
                </a:solidFill>
              </a:rPr>
              <a:t>Burning </a:t>
            </a:r>
            <a:r>
              <a:rPr lang="en-US" dirty="0" err="1" smtClean="0">
                <a:solidFill>
                  <a:schemeClr val="accent1">
                    <a:lumMod val="50000"/>
                  </a:schemeClr>
                </a:solidFill>
              </a:rPr>
              <a:t>peatbogs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91E0E804-FBCB-46C4-9C52-1F31DD4E559A}"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5</a:t>
            </a:fld>
            <a:endParaRPr lang="ru-RU" dirty="0"/>
          </a:p>
        </p:txBody>
      </p:sp>
      <p:sp>
        <p:nvSpPr>
          <p:cNvPr id="8" name="TextBox 7"/>
          <p:cNvSpPr txBox="1"/>
          <p:nvPr/>
        </p:nvSpPr>
        <p:spPr>
          <a:xfrm>
            <a:off x="395536" y="1268760"/>
            <a:ext cx="8568952" cy="1938992"/>
          </a:xfrm>
          <a:prstGeom prst="rect">
            <a:avLst/>
          </a:prstGeom>
          <a:noFill/>
        </p:spPr>
        <p:txBody>
          <a:bodyPr wrap="square" rtlCol="0">
            <a:spAutoFit/>
          </a:bodyPr>
          <a:lstStyle/>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main danger for the major cities is the toxic smoke from burning peat in the suburb area.</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Peat is able for combustion if the humidity is less than 40 %. </a:t>
            </a:r>
          </a:p>
          <a:p>
            <a:pPr>
              <a:buFont typeface="Arial" pitchFamily="34" charset="0"/>
              <a:buChar char="•"/>
            </a:pPr>
            <a:r>
              <a:rPr lang="en-US" sz="2400" dirty="0" smtClean="0">
                <a:latin typeface="Times New Roman" panose="02020603050405020304" pitchFamily="18" charset="0"/>
                <a:cs typeface="Times New Roman" panose="02020603050405020304" pitchFamily="18" charset="0"/>
              </a:rPr>
              <a:t> The depth of burning might be limited to the level of groundwater. Peat fire can last months and years.</a:t>
            </a:r>
            <a:endParaRPr lang="ru-RU" sz="2400" dirty="0">
              <a:latin typeface="Times New Roman" panose="02020603050405020304" pitchFamily="18" charset="0"/>
              <a:cs typeface="Times New Roman" panose="02020603050405020304" pitchFamily="18" charset="0"/>
            </a:endParaRPr>
          </a:p>
        </p:txBody>
      </p:sp>
      <p:pic>
        <p:nvPicPr>
          <p:cNvPr id="10" name="Рисунок 9" descr="http://yagrazhdanin.ru/upload/mini/cover_76685_59071__upload_iblock_4ae_4ae5c4747a377ad2800627091ccb02d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56992"/>
            <a:ext cx="4248472" cy="2520280"/>
          </a:xfrm>
          <a:prstGeom prst="rect">
            <a:avLst/>
          </a:prstGeom>
          <a:noFill/>
          <a:ln>
            <a:noFill/>
          </a:ln>
          <a:effectLst>
            <a:softEdge rad="63500"/>
          </a:effectLst>
        </p:spPr>
      </p:pic>
      <p:pic>
        <p:nvPicPr>
          <p:cNvPr id="11" name="Рисунок 10" descr="http://korrespondent.ru/netcat_files/Image/torf_gorit_pod_snegom-720x47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56992"/>
            <a:ext cx="3960440" cy="2520280"/>
          </a:xfrm>
          <a:prstGeom prst="rect">
            <a:avLst/>
          </a:prstGeom>
          <a:noFill/>
          <a:ln>
            <a:noFill/>
          </a:ln>
          <a:effectLst>
            <a:softEdge rad="63500"/>
          </a:effectLst>
        </p:spPr>
      </p:pic>
      <p:sp>
        <p:nvSpPr>
          <p:cNvPr id="12" name="TextBox 11"/>
          <p:cNvSpPr txBox="1"/>
          <p:nvPr/>
        </p:nvSpPr>
        <p:spPr>
          <a:xfrm>
            <a:off x="2123728" y="5939989"/>
            <a:ext cx="5184576" cy="369332"/>
          </a:xfrm>
          <a:prstGeom prst="rect">
            <a:avLst/>
          </a:prstGeom>
          <a:noFill/>
        </p:spPr>
        <p:txBody>
          <a:bodyPr wrap="square" rtlCol="0">
            <a:spAutoFit/>
          </a:bodyPr>
          <a:lstStyle/>
          <a:p>
            <a:r>
              <a:rPr lang="en-US" dirty="0" smtClean="0"/>
              <a:t>Peat burns in summer and in winter it burns too</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Moscow Smoky August (2010)</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0D34EA1E-227E-4EF9-9664-A337B3F6189F}"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6</a:t>
            </a:fld>
            <a:endParaRPr lang="ru-RU"/>
          </a:p>
        </p:txBody>
      </p:sp>
      <p:sp>
        <p:nvSpPr>
          <p:cNvPr id="8" name="TextBox 7"/>
          <p:cNvSpPr txBox="1"/>
          <p:nvPr/>
        </p:nvSpPr>
        <p:spPr>
          <a:xfrm>
            <a:off x="432048" y="1196752"/>
            <a:ext cx="8460432" cy="2462213"/>
          </a:xfrm>
          <a:prstGeom prst="rect">
            <a:avLst/>
          </a:prstGeom>
          <a:noFill/>
        </p:spPr>
        <p:txBody>
          <a:bodyPr wrap="square" rtlCol="0">
            <a:spAutoFit/>
          </a:bodyPr>
          <a:lstStyle/>
          <a:p>
            <a:pPr>
              <a:buFont typeface="Arial" pitchFamily="34" charset="0"/>
              <a:buChar char="•"/>
            </a:pPr>
            <a:r>
              <a:rPr lang="en-US" sz="2200" dirty="0" smtClean="0">
                <a:latin typeface="Times New Roman" panose="02020603050405020304" pitchFamily="18" charset="0"/>
                <a:cs typeface="Times New Roman" panose="02020603050405020304" pitchFamily="18" charset="0"/>
              </a:rPr>
              <a:t> In July and August 2010 smoke from </a:t>
            </a:r>
            <a:r>
              <a:rPr lang="en-US" sz="2200" dirty="0" err="1" smtClean="0">
                <a:latin typeface="Times New Roman" panose="02020603050405020304" pitchFamily="18" charset="0"/>
                <a:cs typeface="Times New Roman" panose="02020603050405020304" pitchFamily="18" charset="0"/>
              </a:rPr>
              <a:t>peatlands</a:t>
            </a:r>
            <a:r>
              <a:rPr lang="en-US" sz="2200" dirty="0" smtClean="0">
                <a:latin typeface="Times New Roman" panose="02020603050405020304" pitchFamily="18" charset="0"/>
                <a:cs typeface="Times New Roman" panose="02020603050405020304" pitchFamily="18" charset="0"/>
              </a:rPr>
              <a:t> covered Moscow.</a:t>
            </a:r>
          </a:p>
          <a:p>
            <a:pPr>
              <a:buFont typeface="Arial" pitchFamily="34" charset="0"/>
              <a:buChar char="•"/>
            </a:pPr>
            <a:r>
              <a:rPr lang="en-US" sz="2200" dirty="0" smtClean="0">
                <a:latin typeface="Times New Roman" panose="02020603050405020304" pitchFamily="18" charset="0"/>
                <a:cs typeface="Times New Roman" panose="02020603050405020304" pitchFamily="18" charset="0"/>
              </a:rPr>
              <a:t> Fragments of the chronicle (</a:t>
            </a:r>
            <a:r>
              <a:rPr lang="en-US" sz="2200" dirty="0" smtClean="0">
                <a:latin typeface="Times New Roman" panose="02020603050405020304" pitchFamily="18" charset="0"/>
                <a:cs typeface="Times New Roman" panose="02020603050405020304" pitchFamily="18" charset="0"/>
                <a:hlinkClick r:id="rId2"/>
              </a:rPr>
              <a:t>http://ru.wikipedia.org</a:t>
            </a:r>
            <a:r>
              <a:rPr lang="en-US" sz="2200" dirty="0" smtClean="0">
                <a:latin typeface="Times New Roman" panose="02020603050405020304" pitchFamily="18" charset="0"/>
                <a:cs typeface="Times New Roman" panose="02020603050405020304" pitchFamily="18" charset="0"/>
              </a:rPr>
              <a:t>).</a:t>
            </a:r>
          </a:p>
          <a:p>
            <a:pPr>
              <a:buFont typeface="Arial" pitchFamily="34" charset="0"/>
              <a:buChar char="•"/>
            </a:pPr>
            <a:r>
              <a:rPr lang="en-US" sz="2200" dirty="0" smtClean="0">
                <a:latin typeface="Times New Roman" panose="02020603050405020304" pitchFamily="18" charset="0"/>
                <a:cs typeface="Times New Roman" panose="02020603050405020304" pitchFamily="18" charset="0"/>
              </a:rPr>
              <a:t> Aug 6. Halted the work of the German Embassy in Moscow</a:t>
            </a:r>
          </a:p>
          <a:p>
            <a:pPr>
              <a:buFont typeface="Arial" pitchFamily="34" charset="0"/>
              <a:buChar char="•"/>
            </a:pPr>
            <a:r>
              <a:rPr lang="en-US" sz="2200" dirty="0" smtClean="0">
                <a:latin typeface="Times New Roman" panose="02020603050405020304" pitchFamily="18" charset="0"/>
                <a:cs typeface="Times New Roman" panose="02020603050405020304" pitchFamily="18" charset="0"/>
              </a:rPr>
              <a:t> Aug 7. Disrupted the work of Moscow airports.</a:t>
            </a:r>
          </a:p>
          <a:p>
            <a:pPr>
              <a:buFont typeface="Arial" pitchFamily="34" charset="0"/>
              <a:buChar char="•"/>
            </a:pPr>
            <a:r>
              <a:rPr lang="en-US" sz="2200" dirty="0" smtClean="0">
                <a:latin typeface="Times New Roman" panose="02020603050405020304" pitchFamily="18" charset="0"/>
                <a:cs typeface="Times New Roman" panose="02020603050405020304" pitchFamily="18" charset="0"/>
              </a:rPr>
              <a:t> Aug 8. Stopped shipping in the Moscow river</a:t>
            </a:r>
          </a:p>
          <a:p>
            <a:pPr>
              <a:buFont typeface="Arial" pitchFamily="34" charset="0"/>
              <a:buChar char="•"/>
            </a:pPr>
            <a:r>
              <a:rPr lang="en-US" sz="2200" dirty="0" smtClean="0">
                <a:latin typeface="Times New Roman" panose="02020603050405020304" pitchFamily="18" charset="0"/>
                <a:cs typeface="Times New Roman" panose="02020603050405020304" pitchFamily="18" charset="0"/>
              </a:rPr>
              <a:t> Aug9 . The Head of the Moscow Health Department had stated that due to the smoke the mortality in Moscow has doubled.</a:t>
            </a:r>
            <a:endParaRPr lang="ru-RU" sz="2200" dirty="0">
              <a:latin typeface="Times New Roman" panose="02020603050405020304" pitchFamily="18" charset="0"/>
              <a:cs typeface="Times New Roman" panose="02020603050405020304" pitchFamily="18" charset="0"/>
            </a:endParaRPr>
          </a:p>
        </p:txBody>
      </p:sp>
      <p:pic>
        <p:nvPicPr>
          <p:cNvPr id="10" name="Рисунок 9" descr="http://siol.sdn.si/sn/img/10/220/634168877423076817_moskva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717032"/>
            <a:ext cx="3888432" cy="2376264"/>
          </a:xfrm>
          <a:prstGeom prst="rect">
            <a:avLst/>
          </a:prstGeom>
          <a:noFill/>
          <a:ln>
            <a:noFill/>
          </a:ln>
          <a:effectLst>
            <a:softEdge rad="63500"/>
          </a:effectLst>
        </p:spPr>
      </p:pic>
      <p:pic>
        <p:nvPicPr>
          <p:cNvPr id="11" name="Рисунок 10" descr="http://www.panorama.am/g_image.php?id=110932&amp;t=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717032"/>
            <a:ext cx="3619500" cy="2376264"/>
          </a:xfrm>
          <a:prstGeom prst="rect">
            <a:avLst/>
          </a:prstGeom>
          <a:noFill/>
          <a:ln>
            <a:noFill/>
          </a:ln>
          <a:effectLst>
            <a:softEdge rad="63500"/>
          </a:effectLst>
        </p:spPr>
      </p:pic>
      <p:sp>
        <p:nvSpPr>
          <p:cNvPr id="12" name="TextBox 11"/>
          <p:cNvSpPr txBox="1"/>
          <p:nvPr/>
        </p:nvSpPr>
        <p:spPr>
          <a:xfrm>
            <a:off x="4644008" y="3789040"/>
            <a:ext cx="2304256" cy="338554"/>
          </a:xfrm>
          <a:prstGeom prst="rect">
            <a:avLst/>
          </a:prstGeom>
          <a:noFill/>
        </p:spPr>
        <p:txBody>
          <a:bodyPr wrap="square" rtlCol="0">
            <a:spAutoFit/>
          </a:bodyPr>
          <a:lstStyle/>
          <a:p>
            <a:r>
              <a:rPr lang="en-US" sz="1600" dirty="0" smtClean="0"/>
              <a:t>Walking in Moscow</a:t>
            </a:r>
            <a:endParaRPr lang="ru-RU" sz="1600" dirty="0"/>
          </a:p>
        </p:txBody>
      </p:sp>
      <p:sp>
        <p:nvSpPr>
          <p:cNvPr id="13" name="TextBox 12"/>
          <p:cNvSpPr txBox="1"/>
          <p:nvPr/>
        </p:nvSpPr>
        <p:spPr>
          <a:xfrm>
            <a:off x="611560" y="3789041"/>
            <a:ext cx="2520280" cy="338554"/>
          </a:xfrm>
          <a:prstGeom prst="rect">
            <a:avLst/>
          </a:prstGeom>
          <a:noFill/>
        </p:spPr>
        <p:txBody>
          <a:bodyPr wrap="square" rtlCol="0">
            <a:spAutoFit/>
          </a:bodyPr>
          <a:lstStyle/>
          <a:p>
            <a:r>
              <a:rPr lang="en-US" sz="1600" dirty="0" smtClean="0"/>
              <a:t>Aug 2010. The Kremlin</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Moscow Smoky August (2010)</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10EA1B2C-4F2D-4966-A3EF-A80B704D7A3E}"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7</a:t>
            </a:fld>
            <a:endParaRPr lang="ru-RU"/>
          </a:p>
        </p:txBody>
      </p:sp>
      <p:sp>
        <p:nvSpPr>
          <p:cNvPr id="8" name="TextBox 7"/>
          <p:cNvSpPr txBox="1"/>
          <p:nvPr/>
        </p:nvSpPr>
        <p:spPr>
          <a:xfrm>
            <a:off x="611560" y="1484784"/>
            <a:ext cx="8208912"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root cause of natural peat fires, and because of which formed smoke, was active drainage of wetlands and extracting peat in 20-60 years of the XX century under the project of electrification (GOELRO). </a:t>
            </a:r>
            <a:endParaRPr lang="ru-RU" sz="2400" dirty="0">
              <a:latin typeface="Times New Roman" panose="02020603050405020304" pitchFamily="18" charset="0"/>
              <a:cs typeface="Times New Roman" panose="02020603050405020304" pitchFamily="18" charset="0"/>
            </a:endParaRPr>
          </a:p>
        </p:txBody>
      </p:sp>
      <p:pic>
        <p:nvPicPr>
          <p:cNvPr id="10" name="Рисунок 9" descr="File:Smoke from forest fires Sheremetyevo 20100807 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924944"/>
            <a:ext cx="4626397" cy="3096344"/>
          </a:xfrm>
          <a:prstGeom prst="rect">
            <a:avLst/>
          </a:prstGeom>
          <a:noFill/>
          <a:ln>
            <a:noFill/>
          </a:ln>
          <a:effectLst>
            <a:softEdge rad="63500"/>
          </a:effectLst>
        </p:spPr>
      </p:pic>
      <p:sp>
        <p:nvSpPr>
          <p:cNvPr id="11" name="TextBox 10"/>
          <p:cNvSpPr txBox="1"/>
          <p:nvPr/>
        </p:nvSpPr>
        <p:spPr>
          <a:xfrm>
            <a:off x="611560" y="3046308"/>
            <a:ext cx="3384376"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the late 60-ies due to the active development oil and gas industry need in peat decreased. Drained </a:t>
            </a:r>
            <a:r>
              <a:rPr lang="en-US" sz="2400" dirty="0" err="1" smtClean="0">
                <a:latin typeface="Times New Roman" panose="02020603050405020304" pitchFamily="18" charset="0"/>
                <a:cs typeface="Times New Roman" panose="02020603050405020304" pitchFamily="18" charset="0"/>
              </a:rPr>
              <a:t>peatbogs</a:t>
            </a:r>
            <a:r>
              <a:rPr lang="en-US" sz="2400" dirty="0" smtClean="0">
                <a:latin typeface="Times New Roman" panose="02020603050405020304" pitchFamily="18" charset="0"/>
                <a:cs typeface="Times New Roman" panose="02020603050405020304" pitchFamily="18" charset="0"/>
              </a:rPr>
              <a:t> began to be closed, but were not filled with water.</a:t>
            </a:r>
            <a:endParaRPr lang="ru-RU"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139952" y="2996952"/>
            <a:ext cx="4464496" cy="338554"/>
          </a:xfrm>
          <a:prstGeom prst="rect">
            <a:avLst/>
          </a:prstGeom>
          <a:solidFill>
            <a:schemeClr val="accent2">
              <a:lumMod val="75000"/>
            </a:schemeClr>
          </a:solidFill>
        </p:spPr>
        <p:txBody>
          <a:bodyPr wrap="square" rtlCol="0">
            <a:spAutoFit/>
          </a:bodyPr>
          <a:lstStyle/>
          <a:p>
            <a:r>
              <a:rPr lang="en-US" sz="1600" dirty="0" err="1" smtClean="0">
                <a:solidFill>
                  <a:schemeClr val="bg1"/>
                </a:solidFill>
              </a:rPr>
              <a:t>Arpt</a:t>
            </a:r>
            <a:r>
              <a:rPr lang="en-US" sz="1600" dirty="0" smtClean="0">
                <a:solidFill>
                  <a:schemeClr val="bg1"/>
                </a:solidFill>
              </a:rPr>
              <a:t>. </a:t>
            </a:r>
            <a:r>
              <a:rPr lang="en-US" sz="1600" dirty="0" err="1" smtClean="0">
                <a:solidFill>
                  <a:schemeClr val="bg1"/>
                </a:solidFill>
              </a:rPr>
              <a:t>Sheremet’evo</a:t>
            </a:r>
            <a:r>
              <a:rPr lang="en-US" sz="1600" dirty="0" smtClean="0">
                <a:solidFill>
                  <a:schemeClr val="bg1"/>
                </a:solidFill>
              </a:rPr>
              <a:t>.  Aug 2010.  By </a:t>
            </a:r>
            <a:r>
              <a:rPr lang="en-US" sz="1600" dirty="0" err="1" smtClean="0">
                <a:solidFill>
                  <a:schemeClr val="bg1"/>
                </a:solidFill>
              </a:rPr>
              <a:t>S.Gutnikov</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57808"/>
            <a:ext cx="8229600" cy="1143000"/>
          </a:xfrm>
        </p:spPr>
        <p:txBody>
          <a:bodyPr>
            <a:noAutofit/>
          </a:bodyPr>
          <a:lstStyle/>
          <a:p>
            <a:r>
              <a:rPr lang="en-US" sz="3600" dirty="0" smtClean="0">
                <a:solidFill>
                  <a:schemeClr val="accent1">
                    <a:lumMod val="50000"/>
                  </a:schemeClr>
                </a:solidFill>
              </a:rPr>
              <a:t>What has school math to do with it? </a:t>
            </a:r>
            <a:r>
              <a:rPr lang="en-US" sz="3600" dirty="0" smtClean="0">
                <a:solidFill>
                  <a:schemeClr val="accent1">
                    <a:lumMod val="50000"/>
                  </a:schemeClr>
                </a:solidFill>
              </a:rPr>
              <a:t>Four </a:t>
            </a:r>
            <a:r>
              <a:rPr lang="en-US" sz="3600" dirty="0" smtClean="0">
                <a:solidFill>
                  <a:schemeClr val="accent1">
                    <a:lumMod val="50000"/>
                  </a:schemeClr>
                </a:solidFill>
              </a:rPr>
              <a:t>aspects</a:t>
            </a:r>
            <a:endParaRPr lang="ru-RU" sz="3600" dirty="0">
              <a:solidFill>
                <a:schemeClr val="accent1">
                  <a:lumMod val="50000"/>
                </a:schemeClr>
              </a:solidFill>
            </a:endParaRPr>
          </a:p>
        </p:txBody>
      </p:sp>
      <p:sp>
        <p:nvSpPr>
          <p:cNvPr id="4" name="Дата 3"/>
          <p:cNvSpPr>
            <a:spLocks noGrp="1"/>
          </p:cNvSpPr>
          <p:nvPr>
            <p:ph type="dt" sz="half" idx="10"/>
          </p:nvPr>
        </p:nvSpPr>
        <p:spPr/>
        <p:txBody>
          <a:bodyPr/>
          <a:lstStyle/>
          <a:p>
            <a:fld id="{15A2B356-E89E-4460-BB9F-7FF165AFAFEE}"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8</a:t>
            </a:fld>
            <a:endParaRPr lang="ru-RU"/>
          </a:p>
        </p:txBody>
      </p:sp>
      <p:sp>
        <p:nvSpPr>
          <p:cNvPr id="8" name="TextBox 7"/>
          <p:cNvSpPr txBox="1"/>
          <p:nvPr/>
        </p:nvSpPr>
        <p:spPr>
          <a:xfrm>
            <a:off x="611560" y="1988840"/>
            <a:ext cx="3096344" cy="3539430"/>
          </a:xfrm>
          <a:prstGeom prst="rect">
            <a:avLst/>
          </a:prstGeom>
          <a:noFill/>
        </p:spPr>
        <p:txBody>
          <a:bodyPr wrap="square" rtlCol="0">
            <a:spAutoFit/>
          </a:bodyPr>
          <a:lstStyle/>
          <a:p>
            <a:pPr marL="457200" indent="-457200">
              <a:buAutoNum type="arabicPeriod"/>
            </a:pPr>
            <a:r>
              <a:rPr lang="en-US" sz="2800" dirty="0" smtClean="0">
                <a:latin typeface="Times New Roman" panose="02020603050405020304" pitchFamily="18" charset="0"/>
                <a:cs typeface="Times New Roman" panose="02020603050405020304" pitchFamily="18" charset="0"/>
              </a:rPr>
              <a:t>Forecasting </a:t>
            </a:r>
          </a:p>
          <a:p>
            <a:pPr marL="457200" indent="-457200">
              <a:buAutoNum type="arabicPeriod"/>
            </a:pPr>
            <a:endParaRPr lang="en-US" sz="2800" dirty="0" smtClean="0">
              <a:latin typeface="Times New Roman" panose="02020603050405020304" pitchFamily="18" charset="0"/>
              <a:cs typeface="Times New Roman" panose="02020603050405020304" pitchFamily="18" charset="0"/>
            </a:endParaRPr>
          </a:p>
          <a:p>
            <a:pPr marL="457200" indent="-457200">
              <a:buAutoNum type="arabicPeriod"/>
            </a:pPr>
            <a:r>
              <a:rPr lang="en-US" sz="2800" dirty="0" smtClean="0">
                <a:latin typeface="Times New Roman" panose="02020603050405020304" pitchFamily="18" charset="0"/>
                <a:cs typeface="Times New Roman" panose="02020603050405020304" pitchFamily="18" charset="0"/>
              </a:rPr>
              <a:t>Modeling</a:t>
            </a:r>
          </a:p>
          <a:p>
            <a:pPr marL="457200" indent="-457200">
              <a:buAutoNum type="arabicPeriod"/>
            </a:pPr>
            <a:endParaRPr lang="en-US" sz="2800" dirty="0" smtClean="0">
              <a:latin typeface="Times New Roman" panose="02020603050405020304" pitchFamily="18" charset="0"/>
              <a:cs typeface="Times New Roman" panose="02020603050405020304" pitchFamily="18" charset="0"/>
            </a:endParaRPr>
          </a:p>
          <a:p>
            <a:pPr marL="457200" indent="-457200">
              <a:buAutoNum type="arabicPeriod"/>
            </a:pPr>
            <a:r>
              <a:rPr lang="en-US" sz="2800" dirty="0" smtClean="0">
                <a:latin typeface="Times New Roman" panose="02020603050405020304" pitchFamily="18" charset="0"/>
                <a:cs typeface="Times New Roman" panose="02020603050405020304" pitchFamily="18" charset="0"/>
              </a:rPr>
              <a:t>Behavior </a:t>
            </a:r>
          </a:p>
          <a:p>
            <a:pPr marL="457200" indent="-457200">
              <a:buAutoNum type="arabicPeriod"/>
            </a:pPr>
            <a:endParaRPr lang="en-US" sz="2800" dirty="0" smtClean="0">
              <a:latin typeface="Times New Roman" panose="02020603050405020304" pitchFamily="18" charset="0"/>
              <a:cs typeface="Times New Roman" panose="02020603050405020304" pitchFamily="18" charset="0"/>
            </a:endParaRPr>
          </a:p>
          <a:p>
            <a:pPr marL="457200" indent="-457200">
              <a:buAutoNum type="arabicPeriod"/>
            </a:pPr>
            <a:r>
              <a:rPr lang="en-US" sz="2800" dirty="0" smtClean="0">
                <a:latin typeface="Times New Roman" panose="02020603050405020304" pitchFamily="18" charset="0"/>
                <a:cs typeface="Times New Roman" panose="02020603050405020304" pitchFamily="18" charset="0"/>
              </a:rPr>
              <a:t>Liquidation of </a:t>
            </a:r>
          </a:p>
          <a:p>
            <a:pPr marL="457200" indent="-457200"/>
            <a:r>
              <a:rPr lang="en-US" sz="2800" dirty="0" smtClean="0">
                <a:latin typeface="Times New Roman" panose="02020603050405020304" pitchFamily="18" charset="0"/>
                <a:cs typeface="Times New Roman" panose="02020603050405020304" pitchFamily="18" charset="0"/>
              </a:rPr>
              <a:t>consequences</a:t>
            </a:r>
            <a:endParaRPr lang="ru-RU" sz="2800" dirty="0">
              <a:latin typeface="Times New Roman" panose="02020603050405020304" pitchFamily="18" charset="0"/>
              <a:cs typeface="Times New Roman" panose="02020603050405020304" pitchFamily="18" charset="0"/>
            </a:endParaRPr>
          </a:p>
        </p:txBody>
      </p:sp>
      <p:pic>
        <p:nvPicPr>
          <p:cNvPr id="9" name="Рисунок 8" descr="http://www.tomsk.ru/userpic/news/2013/Apr/25/393122_view.jpg"/>
          <p:cNvPicPr/>
          <p:nvPr/>
        </p:nvPicPr>
        <p:blipFill>
          <a:blip r:embed="rId2" cstate="print">
            <a:extLst>
              <a:ext uri="{28A0092B-C50C-407E-A947-70E740481C1C}">
                <a14:useLocalDpi xmlns:a14="http://schemas.microsoft.com/office/drawing/2010/main" val="0"/>
              </a:ext>
            </a:extLst>
          </a:blip>
          <a:srcRect l="10080" r="10541"/>
          <a:stretch>
            <a:fillRect/>
          </a:stretch>
        </p:blipFill>
        <p:spPr bwMode="auto">
          <a:xfrm>
            <a:off x="3707904" y="1916832"/>
            <a:ext cx="4896544" cy="410445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accent1">
                    <a:lumMod val="50000"/>
                  </a:schemeClr>
                </a:solidFill>
              </a:rPr>
              <a:t>Forecasting and forecasts</a:t>
            </a:r>
            <a:endParaRPr lang="ru-RU" dirty="0">
              <a:solidFill>
                <a:schemeClr val="accent1">
                  <a:lumMod val="50000"/>
                </a:schemeClr>
              </a:solidFill>
            </a:endParaRPr>
          </a:p>
        </p:txBody>
      </p:sp>
      <p:sp>
        <p:nvSpPr>
          <p:cNvPr id="4" name="Дата 3"/>
          <p:cNvSpPr>
            <a:spLocks noGrp="1"/>
          </p:cNvSpPr>
          <p:nvPr>
            <p:ph type="dt" sz="half" idx="10"/>
          </p:nvPr>
        </p:nvSpPr>
        <p:spPr/>
        <p:txBody>
          <a:bodyPr/>
          <a:lstStyle/>
          <a:p>
            <a:fld id="{6264C25B-480E-4F21-9F0A-34EDDB360596}" type="datetime1">
              <a:rPr lang="ru-RU" smtClean="0"/>
              <a:pPr/>
              <a:t>12.02.2014</a:t>
            </a:fld>
            <a:endParaRPr lang="ru-RU"/>
          </a:p>
        </p:txBody>
      </p:sp>
      <p:sp>
        <p:nvSpPr>
          <p:cNvPr id="5" name="Нижний колонтитул 4"/>
          <p:cNvSpPr>
            <a:spLocks noGrp="1"/>
          </p:cNvSpPr>
          <p:nvPr>
            <p:ph type="ftr" sz="quarter" idx="11"/>
          </p:nvPr>
        </p:nvSpPr>
        <p:spPr/>
        <p:txBody>
          <a:bodyPr/>
          <a:lstStyle/>
          <a:p>
            <a:r>
              <a:rPr lang="en-US" smtClean="0"/>
              <a:t>MCCME. Vysotskiy Ivan</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9</a:t>
            </a:fld>
            <a:endParaRPr lang="ru-RU"/>
          </a:p>
        </p:txBody>
      </p:sp>
      <p:sp>
        <p:nvSpPr>
          <p:cNvPr id="8" name="TextBox 7"/>
          <p:cNvSpPr txBox="1"/>
          <p:nvPr/>
        </p:nvSpPr>
        <p:spPr>
          <a:xfrm>
            <a:off x="611560" y="1340768"/>
            <a:ext cx="662473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Predictions are very interesting but are outside the scope of science.</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Forecasting natural disasters is a daunting challenge,  which does not yet have a satisfactory solution.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offer not to create a false ideas of what our students can learn about forecasting natural disasters within lessons of mathematics.</a:t>
            </a:r>
          </a:p>
        </p:txBody>
      </p:sp>
      <p:pic>
        <p:nvPicPr>
          <p:cNvPr id="10242" name="Picture 2" descr="http://tamil.gizbot.com/img/2013/10/03-earthquak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4437112"/>
            <a:ext cx="2880320" cy="1728192"/>
          </a:xfrm>
          <a:prstGeom prst="rect">
            <a:avLst/>
          </a:prstGeom>
          <a:noFill/>
        </p:spPr>
      </p:pic>
      <p:pic>
        <p:nvPicPr>
          <p:cNvPr id="10244" name="Picture 4" descr="http://stat20.privet.ru/lr/0b25cc7b1455b7ecb18359eca395e80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1412776"/>
            <a:ext cx="1828328" cy="2520280"/>
          </a:xfrm>
          <a:prstGeom prst="rect">
            <a:avLst/>
          </a:prstGeom>
          <a:noFill/>
        </p:spPr>
      </p:pic>
      <p:sp>
        <p:nvSpPr>
          <p:cNvPr id="12" name="TextBox 11"/>
          <p:cNvSpPr txBox="1"/>
          <p:nvPr/>
        </p:nvSpPr>
        <p:spPr>
          <a:xfrm>
            <a:off x="3563888" y="4509120"/>
            <a:ext cx="446449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It concerns not only students but teachers first of all. </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TotalTime>
  <Words>2977</Words>
  <Application>Microsoft Office PowerPoint</Application>
  <PresentationFormat>Экран (4:3)</PresentationFormat>
  <Paragraphs>359</Paragraphs>
  <Slides>41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Апекс</vt:lpstr>
      <vt:lpstr>Equation</vt:lpstr>
      <vt:lpstr>Forest  Fires  and  Mathematics</vt:lpstr>
      <vt:lpstr>Forest fires in Central Russia</vt:lpstr>
      <vt:lpstr>Forest fires in Central Russia</vt:lpstr>
      <vt:lpstr>Forest fires in Central Russia</vt:lpstr>
      <vt:lpstr>Burning peatbogs</vt:lpstr>
      <vt:lpstr>Moscow Smoky August (2010)</vt:lpstr>
      <vt:lpstr>Moscow Smoky August (2010)</vt:lpstr>
      <vt:lpstr>What has school math to do with it? Four aspects</vt:lpstr>
      <vt:lpstr>Forecasting and forecasts</vt:lpstr>
      <vt:lpstr> Modeling</vt:lpstr>
      <vt:lpstr> Modeling</vt:lpstr>
      <vt:lpstr>Behavior</vt:lpstr>
      <vt:lpstr>Liquidation of consequences</vt:lpstr>
      <vt:lpstr>Insurance</vt:lpstr>
      <vt:lpstr>Lack of insurance literacy</vt:lpstr>
      <vt:lpstr>This is our  business</vt:lpstr>
      <vt:lpstr>The Conception of math education development </vt:lpstr>
      <vt:lpstr>Three levels</vt:lpstr>
      <vt:lpstr>Statistics and probability in Russian schools</vt:lpstr>
      <vt:lpstr>Regular textbooks</vt:lpstr>
      <vt:lpstr>Insurance literacy is a part of probability for 7-11 grades</vt:lpstr>
      <vt:lpstr>The lesson for 7 – 8 grade. Comparison and hypotheses</vt:lpstr>
      <vt:lpstr>Two charts</vt:lpstr>
      <vt:lpstr>Two charts</vt:lpstr>
      <vt:lpstr>The conclusion</vt:lpstr>
      <vt:lpstr>9 – 11 grades. Math Expectation of a Discreet Random Value</vt:lpstr>
      <vt:lpstr>How to manage an insurance company?</vt:lpstr>
      <vt:lpstr>What is the insurance premium?</vt:lpstr>
      <vt:lpstr>What makes  the insurance premium?</vt:lpstr>
      <vt:lpstr>Main factors</vt:lpstr>
      <vt:lpstr>Assumptions and followings</vt:lpstr>
      <vt:lpstr>Values and probabilities</vt:lpstr>
      <vt:lpstr>Values and probabilities</vt:lpstr>
      <vt:lpstr>The comment</vt:lpstr>
      <vt:lpstr>The fourth probability</vt:lpstr>
      <vt:lpstr>The distribution and ME</vt:lpstr>
      <vt:lpstr>Why does it work?</vt:lpstr>
      <vt:lpstr>The questions</vt:lpstr>
      <vt:lpstr>The homework</vt:lpstr>
      <vt:lpstr>More</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AND</cp:lastModifiedBy>
  <cp:revision>77</cp:revision>
  <dcterms:created xsi:type="dcterms:W3CDTF">2014-02-09T07:49:38Z</dcterms:created>
  <dcterms:modified xsi:type="dcterms:W3CDTF">2014-02-12T09:24:42Z</dcterms:modified>
</cp:coreProperties>
</file>